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handoutMasterIdLst>
    <p:handoutMasterId r:id="rId41"/>
  </p:handoutMasterIdLst>
  <p:sldIdLst>
    <p:sldId id="256" r:id="rId2"/>
    <p:sldId id="258" r:id="rId3"/>
    <p:sldId id="260" r:id="rId4"/>
    <p:sldId id="266" r:id="rId5"/>
    <p:sldId id="257" r:id="rId6"/>
    <p:sldId id="267" r:id="rId7"/>
    <p:sldId id="268" r:id="rId8"/>
    <p:sldId id="271" r:id="rId9"/>
    <p:sldId id="273" r:id="rId10"/>
    <p:sldId id="274" r:id="rId11"/>
    <p:sldId id="277" r:id="rId12"/>
    <p:sldId id="278" r:id="rId13"/>
    <p:sldId id="275" r:id="rId14"/>
    <p:sldId id="279" r:id="rId15"/>
    <p:sldId id="272" r:id="rId16"/>
    <p:sldId id="276" r:id="rId17"/>
    <p:sldId id="280" r:id="rId18"/>
    <p:sldId id="281" r:id="rId19"/>
    <p:sldId id="282" r:id="rId20"/>
    <p:sldId id="283" r:id="rId21"/>
    <p:sldId id="284" r:id="rId22"/>
    <p:sldId id="297" r:id="rId23"/>
    <p:sldId id="285" r:id="rId24"/>
    <p:sldId id="286" r:id="rId25"/>
    <p:sldId id="287" r:id="rId26"/>
    <p:sldId id="288" r:id="rId27"/>
    <p:sldId id="289" r:id="rId28"/>
    <p:sldId id="290" r:id="rId29"/>
    <p:sldId id="291" r:id="rId30"/>
    <p:sldId id="292" r:id="rId31"/>
    <p:sldId id="294" r:id="rId32"/>
    <p:sldId id="295" r:id="rId33"/>
    <p:sldId id="296" r:id="rId34"/>
    <p:sldId id="259" r:id="rId35"/>
    <p:sldId id="261" r:id="rId36"/>
    <p:sldId id="262" r:id="rId37"/>
    <p:sldId id="263" r:id="rId38"/>
    <p:sldId id="264"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FEF1"/>
    <a:srgbClr val="F5F5F5"/>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aj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7" d="100"/>
          <a:sy n="37" d="100"/>
        </p:scale>
        <p:origin x="82" y="58"/>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AADCA7F-3033-8603-1B0A-C03F04CED2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132E68B-6696-51F0-A99D-81977BB37E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fr-FR"/>
              <a:t>-23/05/2024</a:t>
            </a:r>
          </a:p>
        </p:txBody>
      </p:sp>
      <p:sp>
        <p:nvSpPr>
          <p:cNvPr id="4" name="Espace réservé du pied de page 3">
            <a:extLst>
              <a:ext uri="{FF2B5EF4-FFF2-40B4-BE49-F238E27FC236}">
                <a16:creationId xmlns:a16="http://schemas.microsoft.com/office/drawing/2014/main" id="{FE98E159-1B98-E0CB-F343-3E16BE25D5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2B63756-C494-B460-888B-CEFE3B2ED4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7AFB8F-2735-4304-B017-AB5FD0D58E45}" type="slidenum">
              <a:rPr lang="fr-FR" smtClean="0"/>
              <a:t>‹N°›</a:t>
            </a:fld>
            <a:endParaRPr lang="fr-FR"/>
          </a:p>
        </p:txBody>
      </p:sp>
    </p:spTree>
    <p:extLst>
      <p:ext uri="{BB962C8B-B14F-4D97-AF65-F5344CB8AC3E}">
        <p14:creationId xmlns:p14="http://schemas.microsoft.com/office/powerpoint/2010/main" val="24620906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et sous-titre copie 1">
    <p:spTree>
      <p:nvGrpSpPr>
        <p:cNvPr id="1" name=""/>
        <p:cNvGrpSpPr/>
        <p:nvPr/>
      </p:nvGrpSpPr>
      <p:grpSpPr>
        <a:xfrm>
          <a:off x="0" y="0"/>
          <a:ext cx="0" cy="0"/>
          <a:chOff x="0" y="0"/>
          <a:chExt cx="0" cy="0"/>
        </a:xfrm>
      </p:grpSpPr>
      <p:sp>
        <p:nvSpPr>
          <p:cNvPr id="11" name="Rectangle"/>
          <p:cNvSpPr/>
          <p:nvPr/>
        </p:nvSpPr>
        <p:spPr>
          <a:xfrm>
            <a:off x="-394389" y="-861964"/>
            <a:ext cx="25401018" cy="15148191"/>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 name="Numéro de diapositive"/>
          <p:cNvSpPr txBox="1">
            <a:spLocks noGrp="1"/>
          </p:cNvSpPr>
          <p:nvPr>
            <p:ph type="sldNum" sz="quarter" idx="2"/>
          </p:nvPr>
        </p:nvSpPr>
        <p:spPr>
          <a:xfrm>
            <a:off x="2147992" y="13099020"/>
            <a:ext cx="586741" cy="558801"/>
          </a:xfrm>
          <a:prstGeom prst="rect">
            <a:avLst/>
          </a:prstGeom>
        </p:spPr>
        <p:txBody>
          <a:bodyPr/>
          <a:lstStyle>
            <a:lvl1pPr algn="l">
              <a:defRPr sz="3000">
                <a:latin typeface="Supply-Medium"/>
                <a:ea typeface="Supply-Medium"/>
                <a:cs typeface="Supply-Medium"/>
                <a:sym typeface="Supply-Medium"/>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95"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96" name="Texte du titre"/>
          <p:cNvSpPr txBox="1">
            <a:spLocks noGrp="1"/>
          </p:cNvSpPr>
          <p:nvPr>
            <p:ph type="title"/>
          </p:nvPr>
        </p:nvSpPr>
        <p:spPr>
          <a:prstGeom prst="rect">
            <a:avLst/>
          </a:prstGeom>
        </p:spPr>
        <p:txBody>
          <a:bodyPr/>
          <a:lstStyle/>
          <a:p>
            <a:r>
              <a:t>Texte du titre</a:t>
            </a:r>
          </a:p>
        </p:txBody>
      </p:sp>
      <p:sp>
        <p:nvSpPr>
          <p:cNvPr id="97" name="Texte niveau 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Texte niveau 1</a:t>
            </a:r>
          </a:p>
          <a:p>
            <a:pPr lvl="1"/>
            <a:r>
              <a:t>Texte niveau 2</a:t>
            </a:r>
          </a:p>
          <a:p>
            <a:pPr lvl="2"/>
            <a:r>
              <a:t>Texte niveau 3</a:t>
            </a:r>
          </a:p>
          <a:p>
            <a:pPr lvl="3"/>
            <a:r>
              <a:t>Texte niveau 4</a:t>
            </a:r>
          </a:p>
          <a:p>
            <a:pPr lvl="4"/>
            <a:r>
              <a:t>Texte niveau 5</a:t>
            </a:r>
          </a:p>
        </p:txBody>
      </p:sp>
      <p:sp>
        <p:nvSpPr>
          <p:cNvPr id="9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05" name="Texte niveau 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Texte niveau 1</a:t>
            </a:r>
          </a:p>
          <a:p>
            <a:pPr lvl="1"/>
            <a:r>
              <a:t>Texte niveau 2</a:t>
            </a:r>
          </a:p>
          <a:p>
            <a:pPr lvl="2"/>
            <a:r>
              <a:t>Texte niveau 3</a:t>
            </a:r>
          </a:p>
          <a:p>
            <a:pPr lvl="3"/>
            <a:r>
              <a:t>Texte niveau 4</a:t>
            </a:r>
          </a:p>
          <a:p>
            <a:pPr lvl="4"/>
            <a:r>
              <a:t>Texte niveau 5</a:t>
            </a:r>
          </a:p>
        </p:txBody>
      </p:sp>
      <p:sp>
        <p:nvSpPr>
          <p:cNvPr id="10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113"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114"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115"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11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123" name="-Gilles Allain"/>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-Gilles Allain</a:t>
            </a:r>
          </a:p>
        </p:txBody>
      </p:sp>
      <p:sp>
        <p:nvSpPr>
          <p:cNvPr id="124" name="« Saisissez une citation ici. »"/>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 Saisissez une citation ici. » </a:t>
            </a:r>
          </a:p>
        </p:txBody>
      </p:sp>
      <p:sp>
        <p:nvSpPr>
          <p:cNvPr id="12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3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40"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sous-titre copie">
    <p:spTree>
      <p:nvGrpSpPr>
        <p:cNvPr id="1" name=""/>
        <p:cNvGrpSpPr/>
        <p:nvPr/>
      </p:nvGrpSpPr>
      <p:grpSpPr>
        <a:xfrm>
          <a:off x="0" y="0"/>
          <a:ext cx="0" cy="0"/>
          <a:chOff x="0" y="0"/>
          <a:chExt cx="0" cy="0"/>
        </a:xfrm>
      </p:grpSpPr>
      <p:sp>
        <p:nvSpPr>
          <p:cNvPr id="19" name="Rectangle"/>
          <p:cNvSpPr/>
          <p:nvPr/>
        </p:nvSpPr>
        <p:spPr>
          <a:xfrm>
            <a:off x="-394389" y="-861964"/>
            <a:ext cx="25401018" cy="15148191"/>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pic>
        <p:nvPicPr>
          <p:cNvPr id="20" name="Image" descr="Image"/>
          <p:cNvPicPr>
            <a:picLocks noChangeAspect="1"/>
          </p:cNvPicPr>
          <p:nvPr/>
        </p:nvPicPr>
        <p:blipFill>
          <a:blip r:embed="rId2"/>
          <a:stretch>
            <a:fillRect/>
          </a:stretch>
        </p:blipFill>
        <p:spPr>
          <a:xfrm>
            <a:off x="207233" y="218287"/>
            <a:ext cx="1954518" cy="263984"/>
          </a:xfrm>
          <a:prstGeom prst="rect">
            <a:avLst/>
          </a:prstGeom>
          <a:ln w="12700">
            <a:miter lim="400000"/>
          </a:ln>
        </p:spPr>
      </p:pic>
      <p:pic>
        <p:nvPicPr>
          <p:cNvPr id="21" name="Image" descr="Image"/>
          <p:cNvPicPr>
            <a:picLocks noChangeAspect="1"/>
          </p:cNvPicPr>
          <p:nvPr/>
        </p:nvPicPr>
        <p:blipFill>
          <a:blip r:embed="rId2"/>
          <a:stretch>
            <a:fillRect/>
          </a:stretch>
        </p:blipFill>
        <p:spPr>
          <a:xfrm rot="5400000">
            <a:off x="23109642" y="12353681"/>
            <a:ext cx="1954518" cy="263985"/>
          </a:xfrm>
          <a:prstGeom prst="rect">
            <a:avLst/>
          </a:prstGeom>
          <a:ln w="12700">
            <a:miter lim="400000"/>
          </a:ln>
        </p:spPr>
      </p:pic>
      <p:sp>
        <p:nvSpPr>
          <p:cNvPr id="22" name="_24/09/2020"/>
          <p:cNvSpPr txBox="1"/>
          <p:nvPr/>
        </p:nvSpPr>
        <p:spPr>
          <a:xfrm>
            <a:off x="21799852" y="70878"/>
            <a:ext cx="246126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Supply-Light"/>
                <a:ea typeface="Supply-Light"/>
                <a:cs typeface="Supply-Light"/>
                <a:sym typeface="Supply-Light"/>
              </a:defRPr>
            </a:lvl1pPr>
          </a:lstStyle>
          <a:p>
            <a:r>
              <a:t>_24/09/2020</a:t>
            </a:r>
          </a:p>
        </p:txBody>
      </p:sp>
      <p:sp>
        <p:nvSpPr>
          <p:cNvPr id="23" name="_Pages_n°"/>
          <p:cNvSpPr txBox="1"/>
          <p:nvPr/>
        </p:nvSpPr>
        <p:spPr>
          <a:xfrm>
            <a:off x="154522" y="13086320"/>
            <a:ext cx="203454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Supply-Light"/>
                <a:ea typeface="Supply-Light"/>
                <a:cs typeface="Supply-Light"/>
                <a:sym typeface="Supply-Light"/>
              </a:defRPr>
            </a:lvl1pPr>
          </a:lstStyle>
          <a:p>
            <a:r>
              <a:t>_Pages_n°</a:t>
            </a:r>
          </a:p>
        </p:txBody>
      </p:sp>
      <p:sp>
        <p:nvSpPr>
          <p:cNvPr id="24" name="Numéro de diapositive"/>
          <p:cNvSpPr txBox="1">
            <a:spLocks noGrp="1"/>
          </p:cNvSpPr>
          <p:nvPr>
            <p:ph type="sldNum" sz="quarter" idx="2"/>
          </p:nvPr>
        </p:nvSpPr>
        <p:spPr>
          <a:xfrm>
            <a:off x="2147992" y="13099020"/>
            <a:ext cx="586741" cy="558801"/>
          </a:xfrm>
          <a:prstGeom prst="rect">
            <a:avLst/>
          </a:prstGeom>
        </p:spPr>
        <p:txBody>
          <a:bodyPr/>
          <a:lstStyle>
            <a:lvl1pPr algn="l">
              <a:defRPr sz="3000">
                <a:latin typeface="Supply-Medium"/>
                <a:ea typeface="Supply-Medium"/>
                <a:cs typeface="Supply-Medium"/>
                <a:sym typeface="Supply-Medium"/>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sous-titre copie 2">
    <p:spTree>
      <p:nvGrpSpPr>
        <p:cNvPr id="1" name=""/>
        <p:cNvGrpSpPr/>
        <p:nvPr/>
      </p:nvGrpSpPr>
      <p:grpSpPr>
        <a:xfrm>
          <a:off x="0" y="0"/>
          <a:ext cx="0" cy="0"/>
          <a:chOff x="0" y="0"/>
          <a:chExt cx="0" cy="0"/>
        </a:xfrm>
      </p:grpSpPr>
      <p:sp>
        <p:nvSpPr>
          <p:cNvPr id="31" name="Rectangle"/>
          <p:cNvSpPr/>
          <p:nvPr/>
        </p:nvSpPr>
        <p:spPr>
          <a:xfrm>
            <a:off x="-3447792" y="-160971"/>
            <a:ext cx="29656976" cy="15984973"/>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_24/09/2020"/>
          <p:cNvSpPr txBox="1"/>
          <p:nvPr/>
        </p:nvSpPr>
        <p:spPr>
          <a:xfrm>
            <a:off x="21799852" y="70878"/>
            <a:ext cx="246126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FFFFFF"/>
                </a:solidFill>
                <a:latin typeface="Supply-Light"/>
                <a:ea typeface="Supply-Light"/>
                <a:cs typeface="Supply-Light"/>
                <a:sym typeface="Supply-Light"/>
              </a:defRPr>
            </a:lvl1pPr>
          </a:lstStyle>
          <a:p>
            <a:r>
              <a:t>_24/09/2020</a:t>
            </a:r>
          </a:p>
        </p:txBody>
      </p:sp>
      <p:sp>
        <p:nvSpPr>
          <p:cNvPr id="33" name="_Pages_n°"/>
          <p:cNvSpPr txBox="1"/>
          <p:nvPr/>
        </p:nvSpPr>
        <p:spPr>
          <a:xfrm>
            <a:off x="154522" y="13086320"/>
            <a:ext cx="203454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FFFFFF"/>
                </a:solidFill>
                <a:latin typeface="Supply-Light"/>
                <a:ea typeface="Supply-Light"/>
                <a:cs typeface="Supply-Light"/>
                <a:sym typeface="Supply-Light"/>
              </a:defRPr>
            </a:lvl1pPr>
          </a:lstStyle>
          <a:p>
            <a:r>
              <a:t>_Pages_n°</a:t>
            </a:r>
          </a:p>
        </p:txBody>
      </p:sp>
      <p:sp>
        <p:nvSpPr>
          <p:cNvPr id="34" name="Numéro de diapositive"/>
          <p:cNvSpPr txBox="1">
            <a:spLocks noGrp="1"/>
          </p:cNvSpPr>
          <p:nvPr>
            <p:ph type="sldNum" sz="quarter" idx="2"/>
          </p:nvPr>
        </p:nvSpPr>
        <p:spPr>
          <a:xfrm>
            <a:off x="2147992" y="13099020"/>
            <a:ext cx="586741" cy="558801"/>
          </a:xfrm>
          <a:prstGeom prst="rect">
            <a:avLst/>
          </a:prstGeom>
        </p:spPr>
        <p:txBody>
          <a:bodyPr/>
          <a:lstStyle>
            <a:lvl1pPr algn="l">
              <a:defRPr sz="3000">
                <a:solidFill>
                  <a:srgbClr val="FFFFFF"/>
                </a:solidFill>
                <a:latin typeface="Supply-Medium"/>
                <a:ea typeface="Supply-Medium"/>
                <a:cs typeface="Supply-Medium"/>
                <a:sym typeface="Supply-Medium"/>
              </a:defRPr>
            </a:lvl1pPr>
          </a:lstStyle>
          <a:p>
            <a:fld id="{86CB4B4D-7CA3-9044-876B-883B54F8677D}" type="slidenum">
              <a:t>‹N°›</a:t>
            </a:fld>
            <a:endParaRPr/>
          </a:p>
        </p:txBody>
      </p:sp>
      <p:pic>
        <p:nvPicPr>
          <p:cNvPr id="35" name="Image" descr="Image"/>
          <p:cNvPicPr>
            <a:picLocks noChangeAspect="1"/>
          </p:cNvPicPr>
          <p:nvPr/>
        </p:nvPicPr>
        <p:blipFill>
          <a:blip r:embed="rId2"/>
          <a:stretch>
            <a:fillRect/>
          </a:stretch>
        </p:blipFill>
        <p:spPr>
          <a:xfrm>
            <a:off x="194533" y="218287"/>
            <a:ext cx="1954518" cy="263984"/>
          </a:xfrm>
          <a:prstGeom prst="rect">
            <a:avLst/>
          </a:prstGeom>
          <a:ln w="12700">
            <a:miter lim="400000"/>
          </a:ln>
        </p:spPr>
      </p:pic>
      <p:pic>
        <p:nvPicPr>
          <p:cNvPr id="36" name="Image" descr="Image"/>
          <p:cNvPicPr>
            <a:picLocks noChangeAspect="1"/>
          </p:cNvPicPr>
          <p:nvPr/>
        </p:nvPicPr>
        <p:blipFill>
          <a:blip r:embed="rId2"/>
          <a:stretch>
            <a:fillRect/>
          </a:stretch>
        </p:blipFill>
        <p:spPr>
          <a:xfrm rot="5400000">
            <a:off x="23109642" y="12353681"/>
            <a:ext cx="1954518" cy="263985"/>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4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5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51" name="Texte du titre"/>
          <p:cNvSpPr txBox="1">
            <a:spLocks noGrp="1"/>
          </p:cNvSpPr>
          <p:nvPr>
            <p:ph type="title"/>
          </p:nvPr>
        </p:nvSpPr>
        <p:spPr>
          <a:xfrm>
            <a:off x="635000" y="9512300"/>
            <a:ext cx="23114000" cy="2006600"/>
          </a:xfrm>
          <a:prstGeom prst="rect">
            <a:avLst/>
          </a:prstGeom>
        </p:spPr>
        <p:txBody>
          <a:bodyPr anchor="b"/>
          <a:lstStyle/>
          <a:p>
            <a:r>
              <a:t>Texte du titre</a:t>
            </a:r>
          </a:p>
        </p:txBody>
      </p:sp>
      <p:sp>
        <p:nvSpPr>
          <p:cNvPr id="52" name="Texte niveau 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Texte niveau 1</a:t>
            </a:r>
          </a:p>
          <a:p>
            <a:pPr lvl="1"/>
            <a:r>
              <a:t>Texte niveau 2</a:t>
            </a:r>
          </a:p>
          <a:p>
            <a:pPr lvl="2"/>
            <a:r>
              <a:t>Texte niveau 3</a:t>
            </a:r>
          </a:p>
          <a:p>
            <a:pPr lvl="3"/>
            <a:r>
              <a:t>Texte niveau 4</a:t>
            </a:r>
          </a:p>
          <a:p>
            <a:pPr lvl="4"/>
            <a:r>
              <a:t>Texte niveau 5</a:t>
            </a:r>
          </a:p>
        </p:txBody>
      </p:sp>
      <p:sp>
        <p:nvSpPr>
          <p:cNvPr id="5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60" name="Texte du titre"/>
          <p:cNvSpPr txBox="1">
            <a:spLocks noGrp="1"/>
          </p:cNvSpPr>
          <p:nvPr>
            <p:ph type="title"/>
          </p:nvPr>
        </p:nvSpPr>
        <p:spPr>
          <a:xfrm>
            <a:off x="1778000" y="4533900"/>
            <a:ext cx="20828000" cy="4648200"/>
          </a:xfrm>
          <a:prstGeom prst="rect">
            <a:avLst/>
          </a:prstGeom>
        </p:spPr>
        <p:txBody>
          <a:bodyPr/>
          <a:lstStyle/>
          <a:p>
            <a:r>
              <a:t>Texte du titre</a:t>
            </a:r>
          </a:p>
        </p:txBody>
      </p:sp>
      <p:sp>
        <p:nvSpPr>
          <p:cNvPr id="6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68" name="Image"/>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69" name="Texte du titre"/>
          <p:cNvSpPr txBox="1">
            <a:spLocks noGrp="1"/>
          </p:cNvSpPr>
          <p:nvPr>
            <p:ph type="title"/>
          </p:nvPr>
        </p:nvSpPr>
        <p:spPr>
          <a:xfrm>
            <a:off x="1651000" y="952500"/>
            <a:ext cx="10223500" cy="5549900"/>
          </a:xfrm>
          <a:prstGeom prst="rect">
            <a:avLst/>
          </a:prstGeom>
        </p:spPr>
        <p:txBody>
          <a:bodyPr anchor="b"/>
          <a:lstStyle>
            <a:lvl1pPr>
              <a:defRPr sz="8400" b="0">
                <a:latin typeface="+mn-lt"/>
                <a:ea typeface="+mn-ea"/>
                <a:cs typeface="+mn-cs"/>
                <a:sym typeface="Helvetica Neue Medium"/>
              </a:defRPr>
            </a:lvl1pPr>
          </a:lstStyle>
          <a:p>
            <a:r>
              <a:t>Texte du titre</a:t>
            </a:r>
          </a:p>
        </p:txBody>
      </p:sp>
      <p:sp>
        <p:nvSpPr>
          <p:cNvPr id="70" name="Texte niveau 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Texte niveau 1</a:t>
            </a:r>
          </a:p>
          <a:p>
            <a:pPr lvl="1"/>
            <a:r>
              <a:t>Texte niveau 2</a:t>
            </a:r>
          </a:p>
          <a:p>
            <a:pPr lvl="2"/>
            <a:r>
              <a:t>Texte niveau 3</a:t>
            </a:r>
          </a:p>
          <a:p>
            <a:pPr lvl="3"/>
            <a:r>
              <a:t>Texte niveau 4</a:t>
            </a:r>
          </a:p>
          <a:p>
            <a:pPr lvl="4"/>
            <a:r>
              <a:t>Texte niveau 5</a:t>
            </a:r>
          </a:p>
        </p:txBody>
      </p:sp>
      <p:sp>
        <p:nvSpPr>
          <p:cNvPr id="7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78" name="Texte du titre"/>
          <p:cNvSpPr txBox="1">
            <a:spLocks noGrp="1"/>
          </p:cNvSpPr>
          <p:nvPr>
            <p:ph type="title"/>
          </p:nvPr>
        </p:nvSpPr>
        <p:spPr>
          <a:prstGeom prst="rect">
            <a:avLst/>
          </a:prstGeom>
        </p:spPr>
        <p:txBody>
          <a:bodyPr/>
          <a:lstStyle/>
          <a:p>
            <a:r>
              <a:t>Texte du titre</a:t>
            </a:r>
          </a:p>
        </p:txBody>
      </p:sp>
      <p:sp>
        <p:nvSpPr>
          <p:cNvPr id="7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6" name="Texte du titre"/>
          <p:cNvSpPr txBox="1">
            <a:spLocks noGrp="1"/>
          </p:cNvSpPr>
          <p:nvPr>
            <p:ph type="title"/>
          </p:nvPr>
        </p:nvSpPr>
        <p:spPr>
          <a:prstGeom prst="rect">
            <a:avLst/>
          </a:prstGeom>
        </p:spPr>
        <p:txBody>
          <a:bodyPr/>
          <a:lstStyle/>
          <a:p>
            <a:r>
              <a:t>Texte du titre</a:t>
            </a:r>
          </a:p>
        </p:txBody>
      </p:sp>
      <p:sp>
        <p:nvSpPr>
          <p:cNvPr id="87" name="Texte niveau 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Texte niveau 1</a:t>
            </a:r>
          </a:p>
          <a:p>
            <a:pPr lvl="1"/>
            <a:r>
              <a:t>Texte niveau 2</a:t>
            </a:r>
          </a:p>
          <a:p>
            <a:pPr lvl="2"/>
            <a:r>
              <a:t>Texte niveau 3</a:t>
            </a:r>
          </a:p>
          <a:p>
            <a:pPr lvl="3"/>
            <a:r>
              <a:t>Texte niveau 4</a:t>
            </a:r>
          </a:p>
          <a:p>
            <a:pPr lvl="4"/>
            <a:r>
              <a:t>Texte niveau 5</a:t>
            </a:r>
          </a:p>
        </p:txBody>
      </p:sp>
      <p:sp>
        <p:nvSpPr>
          <p:cNvPr id="8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e du titre"/>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du titre</a:t>
            </a:r>
          </a:p>
        </p:txBody>
      </p:sp>
      <p:sp>
        <p:nvSpPr>
          <p:cNvPr id="3" name="Texte niveau 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niveau 1</a:t>
            </a:r>
          </a:p>
          <a:p>
            <a:pPr lvl="1"/>
            <a:r>
              <a:t>Texte niveau 2</a:t>
            </a:r>
          </a:p>
          <a:p>
            <a:pPr lvl="2"/>
            <a:r>
              <a:t>Texte niveau 3</a:t>
            </a:r>
          </a:p>
          <a:p>
            <a:pPr lvl="3"/>
            <a:r>
              <a:t>Texte niveau 4</a:t>
            </a:r>
          </a:p>
          <a:p>
            <a:pPr lvl="4"/>
            <a:r>
              <a:t>Texte niveau 5</a:t>
            </a:r>
          </a:p>
        </p:txBody>
      </p:sp>
      <p:sp>
        <p:nvSpPr>
          <p:cNvPr id="4" name="Numéro de diapositive"/>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hf hdr="0" ftr="0"/>
  <p:txStyles>
    <p:titleStyle>
      <a:lvl1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1pPr>
      <a:lvl2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2pPr>
      <a:lvl3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3pPr>
      <a:lvl4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4pPr>
      <a:lvl5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5pPr>
      <a:lvl6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6pPr>
      <a:lvl7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7pPr>
      <a:lvl8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8pPr>
      <a:lvl9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6.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1.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png"/><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3.jpe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99.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0.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4.png"/><Relationship Id="rId7"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6.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eg"/><Relationship Id="rId10" Type="http://schemas.openxmlformats.org/officeDocument/2006/relationships/image" Target="../media/image6.png"/><Relationship Id="rId4" Type="http://schemas.openxmlformats.org/officeDocument/2006/relationships/image" Target="../media/image20.pn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D2D2E03-96CB-489B-83DF-77BF21845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977" y="546288"/>
            <a:ext cx="7701573" cy="7685359"/>
          </a:xfrm>
          <a:prstGeom prst="rect">
            <a:avLst/>
          </a:prstGeom>
        </p:spPr>
      </p:pic>
      <p:sp>
        <p:nvSpPr>
          <p:cNvPr id="151" name="_Meeting Graphic ID"/>
          <p:cNvSpPr txBox="1"/>
          <p:nvPr/>
        </p:nvSpPr>
        <p:spPr>
          <a:xfrm>
            <a:off x="11857288" y="7811834"/>
            <a:ext cx="11429432" cy="2721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l">
              <a:lnSpc>
                <a:spcPct val="120000"/>
              </a:lnSpc>
              <a:defRPr sz="6600" b="0">
                <a:latin typeface="Supply-Light"/>
                <a:ea typeface="Supply-Light"/>
                <a:cs typeface="Supply-Light"/>
                <a:sym typeface="Supply-Light"/>
              </a:defRPr>
            </a:pPr>
            <a:r>
              <a:rPr lang="fr-FR" dirty="0"/>
              <a:t>_Réunion de mi-parcours</a:t>
            </a:r>
          </a:p>
          <a:p>
            <a:pPr algn="l">
              <a:lnSpc>
                <a:spcPct val="120000"/>
              </a:lnSpc>
              <a:defRPr sz="6600" b="0">
                <a:latin typeface="Supply-Light"/>
                <a:ea typeface="Supply-Light"/>
                <a:cs typeface="Supply-Light"/>
                <a:sym typeface="Supply-Light"/>
              </a:defRPr>
            </a:pPr>
            <a:r>
              <a:rPr lang="fr-FR" sz="4000" dirty="0"/>
              <a:t>Projet de Fin d’Etudes - Colin THOMAS</a:t>
            </a:r>
          </a:p>
          <a:p>
            <a:pPr algn="l">
              <a:lnSpc>
                <a:spcPct val="120000"/>
              </a:lnSpc>
              <a:defRPr sz="6600" b="0">
                <a:latin typeface="Supply-Light"/>
                <a:ea typeface="Supply-Light"/>
                <a:cs typeface="Supply-Light"/>
                <a:sym typeface="Supply-Light"/>
              </a:defRPr>
            </a:pPr>
            <a:r>
              <a:rPr lang="fr-FR" sz="4000" dirty="0"/>
              <a:t>23 mai 2024</a:t>
            </a:r>
          </a:p>
        </p:txBody>
      </p:sp>
      <p:sp>
        <p:nvSpPr>
          <p:cNvPr id="152" name="Rectangle"/>
          <p:cNvSpPr/>
          <p:nvPr/>
        </p:nvSpPr>
        <p:spPr>
          <a:xfrm>
            <a:off x="-6259144" y="9344576"/>
            <a:ext cx="9230229"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3" name="Rectangle"/>
          <p:cNvSpPr/>
          <p:nvPr/>
        </p:nvSpPr>
        <p:spPr>
          <a:xfrm>
            <a:off x="23622000" y="1890864"/>
            <a:ext cx="9374178" cy="1244744"/>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4" name="Rectangle"/>
          <p:cNvSpPr/>
          <p:nvPr/>
        </p:nvSpPr>
        <p:spPr>
          <a:xfrm>
            <a:off x="2935859" y="10620812"/>
            <a:ext cx="1176499"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2" name="Image" descr="Image">
            <a:extLst>
              <a:ext uri="{FF2B5EF4-FFF2-40B4-BE49-F238E27FC236}">
                <a16:creationId xmlns:a16="http://schemas.microsoft.com/office/drawing/2014/main" id="{39021C69-8E7A-5E79-2B29-4DCF1B32850E}"/>
              </a:ext>
            </a:extLst>
          </p:cNvPr>
          <p:cNvPicPr>
            <a:picLocks noChangeAspect="1"/>
          </p:cNvPicPr>
          <p:nvPr/>
        </p:nvPicPr>
        <p:blipFill>
          <a:blip r:embed="rId3"/>
          <a:stretch>
            <a:fillRect/>
          </a:stretch>
        </p:blipFill>
        <p:spPr>
          <a:xfrm>
            <a:off x="11826808" y="1886745"/>
            <a:ext cx="4921038" cy="1244744"/>
          </a:xfrm>
          <a:prstGeom prst="rect">
            <a:avLst/>
          </a:prstGeom>
          <a:ln w="12700">
            <a:miter lim="400000"/>
          </a:ln>
        </p:spPr>
      </p:pic>
      <p:sp>
        <p:nvSpPr>
          <p:cNvPr id="7" name="Espace réservé du numéro de diapositive 6">
            <a:extLst>
              <a:ext uri="{FF2B5EF4-FFF2-40B4-BE49-F238E27FC236}">
                <a16:creationId xmlns:a16="http://schemas.microsoft.com/office/drawing/2014/main" id="{B57CA75D-B4CD-11FE-20E8-28FC41EEFBC5}"/>
              </a:ext>
            </a:extLst>
          </p:cNvPr>
          <p:cNvSpPr>
            <a:spLocks noGrp="1"/>
          </p:cNvSpPr>
          <p:nvPr>
            <p:ph type="sldNum" sz="quarter" idx="2"/>
          </p:nvPr>
        </p:nvSpPr>
        <p:spPr/>
        <p:txBody>
          <a:bodyPr/>
          <a:lstStyle/>
          <a:p>
            <a:fld id="{86CB4B4D-7CA3-9044-876B-883B54F8677D}" type="slidenum">
              <a:rPr lang="fr-FR" smtClean="0"/>
              <a:t>1</a:t>
            </a:fld>
            <a:endParaRPr lang="fr-FR"/>
          </a:p>
        </p:txBody>
      </p:sp>
      <p:pic>
        <p:nvPicPr>
          <p:cNvPr id="17410" name="Picture 2">
            <a:extLst>
              <a:ext uri="{FF2B5EF4-FFF2-40B4-BE49-F238E27FC236}">
                <a16:creationId xmlns:a16="http://schemas.microsoft.com/office/drawing/2014/main" id="{6377A66D-42F9-EE59-9828-C44660E944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95520" y="1829345"/>
            <a:ext cx="5791200" cy="1306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3112564"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de l’existant</a:t>
            </a:r>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932947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a:t>
            </a:r>
            <a:endParaRPr sz="5400" dirty="0">
              <a:latin typeface="Supply" panose="00000500000000000000" pitchFamily="2" charset="0"/>
            </a:endParaRPr>
          </a:p>
        </p:txBody>
      </p:sp>
      <p:pic>
        <p:nvPicPr>
          <p:cNvPr id="6" name="Image 5" descr="Une image contenant piano, texte, clavier, Appareils électroniques&#10;&#10;Description générée automatiquement">
            <a:extLst>
              <a:ext uri="{FF2B5EF4-FFF2-40B4-BE49-F238E27FC236}">
                <a16:creationId xmlns:a16="http://schemas.microsoft.com/office/drawing/2014/main" id="{EC08C5C0-3F47-EAAF-E37C-99C79FF33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157" y="4700141"/>
            <a:ext cx="11408129" cy="6462320"/>
          </a:xfrm>
          <a:prstGeom prst="rect">
            <a:avLst/>
          </a:prstGeom>
        </p:spPr>
      </p:pic>
      <p:sp>
        <p:nvSpPr>
          <p:cNvPr id="11" name="Rectangle 10">
            <a:extLst>
              <a:ext uri="{FF2B5EF4-FFF2-40B4-BE49-F238E27FC236}">
                <a16:creationId xmlns:a16="http://schemas.microsoft.com/office/drawing/2014/main" id="{DDF0E5AC-535A-D984-98EE-A6E02D4001E0}"/>
              </a:ext>
            </a:extLst>
          </p:cNvPr>
          <p:cNvSpPr/>
          <p:nvPr/>
        </p:nvSpPr>
        <p:spPr>
          <a:xfrm>
            <a:off x="6775938" y="5111262"/>
            <a:ext cx="1735016" cy="6002215"/>
          </a:xfrm>
          <a:prstGeom prst="rect">
            <a:avLst/>
          </a:prstGeom>
          <a:noFill/>
          <a:ln w="508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550CD435-3FA0-6A1F-0D33-70795C6DC951}"/>
              </a:ext>
            </a:extLst>
          </p:cNvPr>
          <p:cNvSpPr/>
          <p:nvPr/>
        </p:nvSpPr>
        <p:spPr>
          <a:xfrm>
            <a:off x="8529173" y="9519138"/>
            <a:ext cx="9673113" cy="1594339"/>
          </a:xfrm>
          <a:prstGeom prst="rect">
            <a:avLst/>
          </a:prstGeom>
          <a:noFill/>
          <a:ln w="508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F9C13536-B546-E756-6194-E7E983C6B235}"/>
              </a:ext>
            </a:extLst>
          </p:cNvPr>
          <p:cNvSpPr/>
          <p:nvPr/>
        </p:nvSpPr>
        <p:spPr>
          <a:xfrm>
            <a:off x="16811197" y="5111262"/>
            <a:ext cx="1409308" cy="398584"/>
          </a:xfrm>
          <a:prstGeom prst="rect">
            <a:avLst/>
          </a:prstGeom>
          <a:noFill/>
          <a:ln w="508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ZoneTexte 15">
            <a:extLst>
              <a:ext uri="{FF2B5EF4-FFF2-40B4-BE49-F238E27FC236}">
                <a16:creationId xmlns:a16="http://schemas.microsoft.com/office/drawing/2014/main" id="{6C6946D9-B747-1B8A-7CDC-2AFD6278F758}"/>
              </a:ext>
            </a:extLst>
          </p:cNvPr>
          <p:cNvSpPr txBox="1"/>
          <p:nvPr/>
        </p:nvSpPr>
        <p:spPr>
          <a:xfrm>
            <a:off x="519787" y="5509846"/>
            <a:ext cx="4248497"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Système de fichiers de sauvegarde de paramètres</a:t>
            </a:r>
          </a:p>
        </p:txBody>
      </p:sp>
      <p:sp>
        <p:nvSpPr>
          <p:cNvPr id="17" name="ZoneTexte 16">
            <a:extLst>
              <a:ext uri="{FF2B5EF4-FFF2-40B4-BE49-F238E27FC236}">
                <a16:creationId xmlns:a16="http://schemas.microsoft.com/office/drawing/2014/main" id="{23E1AE9A-7154-8379-0FD4-E7734A4DA31B}"/>
              </a:ext>
            </a:extLst>
          </p:cNvPr>
          <p:cNvSpPr txBox="1"/>
          <p:nvPr/>
        </p:nvSpPr>
        <p:spPr>
          <a:xfrm>
            <a:off x="9867510" y="11854868"/>
            <a:ext cx="574763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Paramètres de préréglage</a:t>
            </a:r>
          </a:p>
        </p:txBody>
      </p:sp>
      <p:sp>
        <p:nvSpPr>
          <p:cNvPr id="18" name="ZoneTexte 17">
            <a:extLst>
              <a:ext uri="{FF2B5EF4-FFF2-40B4-BE49-F238E27FC236}">
                <a16:creationId xmlns:a16="http://schemas.microsoft.com/office/drawing/2014/main" id="{9D58F2F6-9076-7BE6-D54A-E840B5B25A54}"/>
              </a:ext>
            </a:extLst>
          </p:cNvPr>
          <p:cNvSpPr txBox="1"/>
          <p:nvPr/>
        </p:nvSpPr>
        <p:spPr>
          <a:xfrm>
            <a:off x="19141727" y="4797593"/>
            <a:ext cx="574763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Accès aux p</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aramètres globaux</a:t>
            </a:r>
          </a:p>
        </p:txBody>
      </p:sp>
      <p:cxnSp>
        <p:nvCxnSpPr>
          <p:cNvPr id="20" name="Connecteur droit avec flèche 19">
            <a:extLst>
              <a:ext uri="{FF2B5EF4-FFF2-40B4-BE49-F238E27FC236}">
                <a16:creationId xmlns:a16="http://schemas.microsoft.com/office/drawing/2014/main" id="{5E0C8FDC-1BA7-C55E-2684-D465ED022E3A}"/>
              </a:ext>
            </a:extLst>
          </p:cNvPr>
          <p:cNvCxnSpPr>
            <a:stCxn id="16" idx="3"/>
          </p:cNvCxnSpPr>
          <p:nvPr/>
        </p:nvCxnSpPr>
        <p:spPr>
          <a:xfrm flipV="1">
            <a:off x="4768284" y="6253639"/>
            <a:ext cx="2007654"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Connecteur droit avec flèche 20">
            <a:extLst>
              <a:ext uri="{FF2B5EF4-FFF2-40B4-BE49-F238E27FC236}">
                <a16:creationId xmlns:a16="http://schemas.microsoft.com/office/drawing/2014/main" id="{79E9443C-D8F6-D183-ABDC-70C4D320FF97}"/>
              </a:ext>
            </a:extLst>
          </p:cNvPr>
          <p:cNvCxnSpPr>
            <a:cxnSpLocks/>
            <a:stCxn id="17" idx="0"/>
          </p:cNvCxnSpPr>
          <p:nvPr/>
        </p:nvCxnSpPr>
        <p:spPr>
          <a:xfrm flipV="1">
            <a:off x="12741325" y="11162461"/>
            <a:ext cx="0" cy="69240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Connecteur droit avec flèche 23">
            <a:extLst>
              <a:ext uri="{FF2B5EF4-FFF2-40B4-BE49-F238E27FC236}">
                <a16:creationId xmlns:a16="http://schemas.microsoft.com/office/drawing/2014/main" id="{05EF103A-5704-F639-6C44-B1E1202E50DE}"/>
              </a:ext>
            </a:extLst>
          </p:cNvPr>
          <p:cNvCxnSpPr>
            <a:cxnSpLocks/>
            <a:stCxn id="18" idx="1"/>
            <a:endCxn id="15" idx="3"/>
          </p:cNvCxnSpPr>
          <p:nvPr/>
        </p:nvCxnSpPr>
        <p:spPr>
          <a:xfrm flipH="1">
            <a:off x="18220505" y="5310554"/>
            <a:ext cx="921222"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 name="Picture 2">
            <a:extLst>
              <a:ext uri="{FF2B5EF4-FFF2-40B4-BE49-F238E27FC236}">
                <a16:creationId xmlns:a16="http://schemas.microsoft.com/office/drawing/2014/main" id="{752D4B06-D234-CC31-AACB-196CCF19DB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D4FD318-C807-45F9-F874-492EFB3FD6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8947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3112564"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de l’existant</a:t>
            </a:r>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4726788"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paramètres</a:t>
            </a:r>
            <a:endParaRPr sz="5400" dirty="0">
              <a:latin typeface="Supply" panose="00000500000000000000" pitchFamily="2" charset="0"/>
            </a:endParaRPr>
          </a:p>
        </p:txBody>
      </p:sp>
      <p:sp>
        <p:nvSpPr>
          <p:cNvPr id="45" name="ZoneTexte 44">
            <a:extLst>
              <a:ext uri="{FF2B5EF4-FFF2-40B4-BE49-F238E27FC236}">
                <a16:creationId xmlns:a16="http://schemas.microsoft.com/office/drawing/2014/main" id="{A6E0E69D-418C-6861-4BEA-B7B861DCBD71}"/>
              </a:ext>
            </a:extLst>
          </p:cNvPr>
          <p:cNvSpPr txBox="1"/>
          <p:nvPr/>
        </p:nvSpPr>
        <p:spPr>
          <a:xfrm>
            <a:off x="2884593" y="5064991"/>
            <a:ext cx="402335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Types de paramètres</a:t>
            </a:r>
          </a:p>
        </p:txBody>
      </p:sp>
      <p:pic>
        <p:nvPicPr>
          <p:cNvPr id="46" name="Image 45">
            <a:extLst>
              <a:ext uri="{FF2B5EF4-FFF2-40B4-BE49-F238E27FC236}">
                <a16:creationId xmlns:a16="http://schemas.microsoft.com/office/drawing/2014/main" id="{EEE16E9F-CA1F-0341-7ED5-FCDC334C2116}"/>
              </a:ext>
            </a:extLst>
          </p:cNvPr>
          <p:cNvPicPr>
            <a:picLocks noChangeAspect="1"/>
          </p:cNvPicPr>
          <p:nvPr/>
        </p:nvPicPr>
        <p:blipFill>
          <a:blip r:embed="rId2"/>
          <a:stretch>
            <a:fillRect/>
          </a:stretch>
        </p:blipFill>
        <p:spPr>
          <a:xfrm>
            <a:off x="6017241" y="6844096"/>
            <a:ext cx="896351" cy="1633078"/>
          </a:xfrm>
          <a:prstGeom prst="rect">
            <a:avLst/>
          </a:prstGeom>
        </p:spPr>
      </p:pic>
      <p:pic>
        <p:nvPicPr>
          <p:cNvPr id="47" name="Image 46">
            <a:extLst>
              <a:ext uri="{FF2B5EF4-FFF2-40B4-BE49-F238E27FC236}">
                <a16:creationId xmlns:a16="http://schemas.microsoft.com/office/drawing/2014/main" id="{5DF126E5-1274-EDA2-0044-2D37649BDE7F}"/>
              </a:ext>
            </a:extLst>
          </p:cNvPr>
          <p:cNvPicPr>
            <a:picLocks noChangeAspect="1"/>
          </p:cNvPicPr>
          <p:nvPr/>
        </p:nvPicPr>
        <p:blipFill>
          <a:blip r:embed="rId3"/>
          <a:stretch>
            <a:fillRect/>
          </a:stretch>
        </p:blipFill>
        <p:spPr>
          <a:xfrm>
            <a:off x="5567529" y="9120897"/>
            <a:ext cx="1762371" cy="1400370"/>
          </a:xfrm>
          <a:prstGeom prst="rect">
            <a:avLst/>
          </a:prstGeom>
        </p:spPr>
      </p:pic>
      <p:pic>
        <p:nvPicPr>
          <p:cNvPr id="48" name="Image 47">
            <a:extLst>
              <a:ext uri="{FF2B5EF4-FFF2-40B4-BE49-F238E27FC236}">
                <a16:creationId xmlns:a16="http://schemas.microsoft.com/office/drawing/2014/main" id="{E13CCBA5-BEE4-1EFA-DAA0-605CAE6EFF7B}"/>
              </a:ext>
            </a:extLst>
          </p:cNvPr>
          <p:cNvPicPr>
            <a:picLocks noChangeAspect="1"/>
          </p:cNvPicPr>
          <p:nvPr/>
        </p:nvPicPr>
        <p:blipFill>
          <a:blip r:embed="rId4"/>
          <a:stretch>
            <a:fillRect/>
          </a:stretch>
        </p:blipFill>
        <p:spPr>
          <a:xfrm>
            <a:off x="1518619" y="6290905"/>
            <a:ext cx="3412712" cy="2186269"/>
          </a:xfrm>
          <a:prstGeom prst="rect">
            <a:avLst/>
          </a:prstGeom>
        </p:spPr>
      </p:pic>
      <p:pic>
        <p:nvPicPr>
          <p:cNvPr id="49" name="Image 48">
            <a:extLst>
              <a:ext uri="{FF2B5EF4-FFF2-40B4-BE49-F238E27FC236}">
                <a16:creationId xmlns:a16="http://schemas.microsoft.com/office/drawing/2014/main" id="{5A00DE6A-444E-E61F-4B65-9AB4F3B9EEFF}"/>
              </a:ext>
            </a:extLst>
          </p:cNvPr>
          <p:cNvPicPr>
            <a:picLocks noChangeAspect="1"/>
          </p:cNvPicPr>
          <p:nvPr/>
        </p:nvPicPr>
        <p:blipFill>
          <a:blip r:embed="rId5"/>
          <a:stretch>
            <a:fillRect/>
          </a:stretch>
        </p:blipFill>
        <p:spPr>
          <a:xfrm>
            <a:off x="1424498" y="9511476"/>
            <a:ext cx="3600953" cy="1009791"/>
          </a:xfrm>
          <a:prstGeom prst="rect">
            <a:avLst/>
          </a:prstGeom>
        </p:spPr>
      </p:pic>
      <p:sp>
        <p:nvSpPr>
          <p:cNvPr id="50" name="ZoneTexte 49">
            <a:extLst>
              <a:ext uri="{FF2B5EF4-FFF2-40B4-BE49-F238E27FC236}">
                <a16:creationId xmlns:a16="http://schemas.microsoft.com/office/drawing/2014/main" id="{EC19A623-A802-36B9-5CC8-4FCD4962B132}"/>
              </a:ext>
            </a:extLst>
          </p:cNvPr>
          <p:cNvSpPr txBox="1"/>
          <p:nvPr/>
        </p:nvSpPr>
        <p:spPr>
          <a:xfrm>
            <a:off x="2211628" y="8497552"/>
            <a:ext cx="185597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Note</a:t>
            </a:r>
          </a:p>
        </p:txBody>
      </p:sp>
      <p:sp>
        <p:nvSpPr>
          <p:cNvPr id="51" name="ZoneTexte 50">
            <a:extLst>
              <a:ext uri="{FF2B5EF4-FFF2-40B4-BE49-F238E27FC236}">
                <a16:creationId xmlns:a16="http://schemas.microsoft.com/office/drawing/2014/main" id="{C07BEE13-EFB3-0DBB-4054-9D7674896CB9}"/>
              </a:ext>
            </a:extLst>
          </p:cNvPr>
          <p:cNvSpPr txBox="1"/>
          <p:nvPr/>
        </p:nvSpPr>
        <p:spPr>
          <a:xfrm>
            <a:off x="5212151" y="8450657"/>
            <a:ext cx="255804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Numérique</a:t>
            </a:r>
          </a:p>
        </p:txBody>
      </p:sp>
      <p:sp>
        <p:nvSpPr>
          <p:cNvPr id="52" name="ZoneTexte 51">
            <a:extLst>
              <a:ext uri="{FF2B5EF4-FFF2-40B4-BE49-F238E27FC236}">
                <a16:creationId xmlns:a16="http://schemas.microsoft.com/office/drawing/2014/main" id="{9A6A0954-140B-683C-ED24-5E5AA876F95C}"/>
              </a:ext>
            </a:extLst>
          </p:cNvPr>
          <p:cNvSpPr txBox="1"/>
          <p:nvPr/>
        </p:nvSpPr>
        <p:spPr>
          <a:xfrm>
            <a:off x="5473927" y="10585174"/>
            <a:ext cx="185597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Options</a:t>
            </a:r>
          </a:p>
        </p:txBody>
      </p:sp>
      <p:sp>
        <p:nvSpPr>
          <p:cNvPr id="53" name="ZoneTexte 52">
            <a:extLst>
              <a:ext uri="{FF2B5EF4-FFF2-40B4-BE49-F238E27FC236}">
                <a16:creationId xmlns:a16="http://schemas.microsoft.com/office/drawing/2014/main" id="{A853CA02-1A2B-4306-ABC6-5CDA27493B1A}"/>
              </a:ext>
            </a:extLst>
          </p:cNvPr>
          <p:cNvSpPr txBox="1"/>
          <p:nvPr/>
        </p:nvSpPr>
        <p:spPr>
          <a:xfrm>
            <a:off x="2211628" y="10585174"/>
            <a:ext cx="185597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Couleur</a:t>
            </a:r>
          </a:p>
        </p:txBody>
      </p:sp>
      <p:sp>
        <p:nvSpPr>
          <p:cNvPr id="54" name="ZoneTexte 53">
            <a:extLst>
              <a:ext uri="{FF2B5EF4-FFF2-40B4-BE49-F238E27FC236}">
                <a16:creationId xmlns:a16="http://schemas.microsoft.com/office/drawing/2014/main" id="{EA8FEC02-C3B1-70A7-6EF0-E65C743B9C97}"/>
              </a:ext>
            </a:extLst>
          </p:cNvPr>
          <p:cNvSpPr txBox="1"/>
          <p:nvPr/>
        </p:nvSpPr>
        <p:spPr>
          <a:xfrm>
            <a:off x="8316659" y="5059391"/>
            <a:ext cx="66040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Fichier de définition des paramètres de l’appareil</a:t>
            </a:r>
            <a:endParaRPr kumimoji="0" lang="fr-FR" sz="3000" b="0" i="0" u="none" strike="noStrike" cap="none" spc="0" normalizeH="0" baseline="0" dirty="0">
              <a:ln>
                <a:noFill/>
              </a:ln>
              <a:solidFill>
                <a:srgbClr val="000000"/>
              </a:solidFill>
              <a:effectLst/>
              <a:uFillTx/>
              <a:latin typeface="Supply" panose="00000500000000000000" pitchFamily="2" charset="0"/>
              <a:sym typeface="Helvetica Neue"/>
            </a:endParaRPr>
          </a:p>
        </p:txBody>
      </p:sp>
      <p:pic>
        <p:nvPicPr>
          <p:cNvPr id="56" name="Image 55">
            <a:extLst>
              <a:ext uri="{FF2B5EF4-FFF2-40B4-BE49-F238E27FC236}">
                <a16:creationId xmlns:a16="http://schemas.microsoft.com/office/drawing/2014/main" id="{2FD4E0C7-9775-AB22-F885-12F7AAB0214A}"/>
              </a:ext>
            </a:extLst>
          </p:cNvPr>
          <p:cNvPicPr>
            <a:picLocks noChangeAspect="1"/>
          </p:cNvPicPr>
          <p:nvPr/>
        </p:nvPicPr>
        <p:blipFill>
          <a:blip r:embed="rId6"/>
          <a:stretch>
            <a:fillRect/>
          </a:stretch>
        </p:blipFill>
        <p:spPr>
          <a:xfrm>
            <a:off x="9377699" y="6575799"/>
            <a:ext cx="4167735" cy="4336372"/>
          </a:xfrm>
          <a:prstGeom prst="rect">
            <a:avLst/>
          </a:prstGeom>
        </p:spPr>
      </p:pic>
      <p:sp>
        <p:nvSpPr>
          <p:cNvPr id="57" name="ZoneTexte 56">
            <a:extLst>
              <a:ext uri="{FF2B5EF4-FFF2-40B4-BE49-F238E27FC236}">
                <a16:creationId xmlns:a16="http://schemas.microsoft.com/office/drawing/2014/main" id="{FB45B435-F0EA-4D48-01D4-43646C185AF4}"/>
              </a:ext>
            </a:extLst>
          </p:cNvPr>
          <p:cNvSpPr txBox="1"/>
          <p:nvPr/>
        </p:nvSpPr>
        <p:spPr>
          <a:xfrm>
            <a:off x="15525211" y="4828559"/>
            <a:ext cx="6604000"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Fichier de définition de l’emplacement des contrôles sur l’appareil</a:t>
            </a:r>
            <a:endParaRPr kumimoji="0" lang="fr-FR" sz="3000" b="0" i="0" u="none" strike="noStrike" cap="none" spc="0" normalizeH="0" baseline="0" dirty="0">
              <a:ln>
                <a:noFill/>
              </a:ln>
              <a:solidFill>
                <a:srgbClr val="000000"/>
              </a:solidFill>
              <a:effectLst/>
              <a:uFillTx/>
              <a:latin typeface="Supply" panose="00000500000000000000" pitchFamily="2" charset="0"/>
              <a:sym typeface="Helvetica Neue"/>
            </a:endParaRPr>
          </a:p>
        </p:txBody>
      </p:sp>
      <p:pic>
        <p:nvPicPr>
          <p:cNvPr id="60" name="Image 59">
            <a:extLst>
              <a:ext uri="{FF2B5EF4-FFF2-40B4-BE49-F238E27FC236}">
                <a16:creationId xmlns:a16="http://schemas.microsoft.com/office/drawing/2014/main" id="{4DCF28C7-90B3-276B-C225-80A23AE4F926}"/>
              </a:ext>
            </a:extLst>
          </p:cNvPr>
          <p:cNvPicPr>
            <a:picLocks noChangeAspect="1"/>
          </p:cNvPicPr>
          <p:nvPr/>
        </p:nvPicPr>
        <p:blipFill>
          <a:blip r:embed="rId7"/>
          <a:stretch>
            <a:fillRect/>
          </a:stretch>
        </p:blipFill>
        <p:spPr>
          <a:xfrm>
            <a:off x="15330260" y="6726329"/>
            <a:ext cx="2493843" cy="4336373"/>
          </a:xfrm>
          <a:prstGeom prst="rect">
            <a:avLst/>
          </a:prstGeom>
        </p:spPr>
      </p:pic>
      <p:pic>
        <p:nvPicPr>
          <p:cNvPr id="128" name="Image 127">
            <a:extLst>
              <a:ext uri="{FF2B5EF4-FFF2-40B4-BE49-F238E27FC236}">
                <a16:creationId xmlns:a16="http://schemas.microsoft.com/office/drawing/2014/main" id="{3DC7599D-1201-95D7-F1F0-F3269671506D}"/>
              </a:ext>
            </a:extLst>
          </p:cNvPr>
          <p:cNvPicPr>
            <a:picLocks noChangeAspect="1"/>
          </p:cNvPicPr>
          <p:nvPr/>
        </p:nvPicPr>
        <p:blipFill>
          <a:blip r:embed="rId8"/>
          <a:stretch>
            <a:fillRect/>
          </a:stretch>
        </p:blipFill>
        <p:spPr>
          <a:xfrm>
            <a:off x="17991802" y="6726329"/>
            <a:ext cx="5565705" cy="3381316"/>
          </a:xfrm>
          <a:prstGeom prst="rect">
            <a:avLst/>
          </a:prstGeom>
        </p:spPr>
      </p:pic>
      <p:pic>
        <p:nvPicPr>
          <p:cNvPr id="129" name="Picture 2">
            <a:extLst>
              <a:ext uri="{FF2B5EF4-FFF2-40B4-BE49-F238E27FC236}">
                <a16:creationId xmlns:a16="http://schemas.microsoft.com/office/drawing/2014/main" id="{0BD9FC4E-9CBB-B977-3B51-28A70A4EF51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a:extLst>
              <a:ext uri="{FF2B5EF4-FFF2-40B4-BE49-F238E27FC236}">
                <a16:creationId xmlns:a16="http://schemas.microsoft.com/office/drawing/2014/main" id="{0D853890-4ACE-BB44-9B14-1B9EC33AE6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5612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dirty="0"/>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3112564"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de l’existant</a:t>
            </a:r>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4726788"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paramètres</a:t>
            </a:r>
            <a:endParaRPr sz="5400" dirty="0">
              <a:latin typeface="Supply" panose="00000500000000000000" pitchFamily="2" charset="0"/>
            </a:endParaRPr>
          </a:p>
        </p:txBody>
      </p:sp>
      <p:cxnSp>
        <p:nvCxnSpPr>
          <p:cNvPr id="4" name="Connecteur droit 3">
            <a:extLst>
              <a:ext uri="{FF2B5EF4-FFF2-40B4-BE49-F238E27FC236}">
                <a16:creationId xmlns:a16="http://schemas.microsoft.com/office/drawing/2014/main" id="{BBB1AE76-2A53-D1B7-0E5B-E8AA8BED6189}"/>
              </a:ext>
            </a:extLst>
          </p:cNvPr>
          <p:cNvCxnSpPr>
            <a:cxnSpLocks/>
          </p:cNvCxnSpPr>
          <p:nvPr/>
        </p:nvCxnSpPr>
        <p:spPr>
          <a:xfrm>
            <a:off x="11361078" y="4674502"/>
            <a:ext cx="0" cy="57998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8" name="ZoneTexte 7">
            <a:extLst>
              <a:ext uri="{FF2B5EF4-FFF2-40B4-BE49-F238E27FC236}">
                <a16:creationId xmlns:a16="http://schemas.microsoft.com/office/drawing/2014/main" id="{70AE47CB-4779-6156-96E3-C8A9A4E93038}"/>
              </a:ext>
            </a:extLst>
          </p:cNvPr>
          <p:cNvSpPr txBox="1"/>
          <p:nvPr/>
        </p:nvSpPr>
        <p:spPr>
          <a:xfrm>
            <a:off x="3610445" y="4439814"/>
            <a:ext cx="424849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Paramètres globaux</a:t>
            </a:r>
          </a:p>
        </p:txBody>
      </p:sp>
      <p:sp>
        <p:nvSpPr>
          <p:cNvPr id="9" name="ZoneTexte 8">
            <a:extLst>
              <a:ext uri="{FF2B5EF4-FFF2-40B4-BE49-F238E27FC236}">
                <a16:creationId xmlns:a16="http://schemas.microsoft.com/office/drawing/2014/main" id="{AB7E6CDB-4F06-7F73-1BD1-B1702DBA81E2}"/>
              </a:ext>
            </a:extLst>
          </p:cNvPr>
          <p:cNvSpPr txBox="1"/>
          <p:nvPr/>
        </p:nvSpPr>
        <p:spPr>
          <a:xfrm>
            <a:off x="14800897" y="4439814"/>
            <a:ext cx="607729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Paramètres de préréglage</a:t>
            </a:r>
          </a:p>
        </p:txBody>
      </p:sp>
      <p:cxnSp>
        <p:nvCxnSpPr>
          <p:cNvPr id="12" name="Connecteur droit 11">
            <a:extLst>
              <a:ext uri="{FF2B5EF4-FFF2-40B4-BE49-F238E27FC236}">
                <a16:creationId xmlns:a16="http://schemas.microsoft.com/office/drawing/2014/main" id="{A58B8833-3611-C769-C373-F0D0DAFCC11B}"/>
              </a:ext>
            </a:extLst>
          </p:cNvPr>
          <p:cNvCxnSpPr>
            <a:cxnSpLocks/>
          </p:cNvCxnSpPr>
          <p:nvPr/>
        </p:nvCxnSpPr>
        <p:spPr>
          <a:xfrm>
            <a:off x="2525700" y="5222667"/>
            <a:ext cx="17091855"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3" name="ZoneTexte 22">
            <a:extLst>
              <a:ext uri="{FF2B5EF4-FFF2-40B4-BE49-F238E27FC236}">
                <a16:creationId xmlns:a16="http://schemas.microsoft.com/office/drawing/2014/main" id="{F699055D-9FAA-AA3E-1061-B0B82010F19A}"/>
              </a:ext>
            </a:extLst>
          </p:cNvPr>
          <p:cNvSpPr txBox="1"/>
          <p:nvPr/>
        </p:nvSpPr>
        <p:spPr>
          <a:xfrm>
            <a:off x="553161" y="5521757"/>
            <a:ext cx="10518466"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Concernent l’entièreté de l’appareil</a:t>
            </a:r>
          </a:p>
          <a:p>
            <a:pPr marR="0" algn="l" defTabSz="825500" rtl="0" fontAlgn="auto" latinLnBrk="0" hangingPunct="0">
              <a:lnSpc>
                <a:spcPct val="100000"/>
              </a:lnSpc>
              <a:spcBef>
                <a:spcPts val="0"/>
              </a:spcBef>
              <a:spcAft>
                <a:spcPts val="0"/>
              </a:spcAft>
              <a:buClrTx/>
              <a:buSzTx/>
              <a:tabLst/>
            </a:pPr>
            <a:r>
              <a:rPr lang="fr-FR" sz="2800" b="0" dirty="0">
                <a:latin typeface="Supply Light" panose="00000400000000000000" pitchFamily="2" charset="0"/>
              </a:rPr>
              <a:t>	E</a:t>
            </a: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xemple : le temps de mise en veille</a:t>
            </a:r>
          </a:p>
          <a:p>
            <a:pPr marR="0" algn="l" defTabSz="825500" rtl="0" fontAlgn="auto" latinLnBrk="0" hangingPunct="0">
              <a:lnSpc>
                <a:spcPct val="100000"/>
              </a:lnSpc>
              <a:spcBef>
                <a:spcPts val="0"/>
              </a:spcBef>
              <a:spcAft>
                <a:spcPts val="0"/>
              </a:spcAft>
              <a:buClrTx/>
              <a:buSzTx/>
              <a:tabLst/>
            </a:pP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sz="2800" b="0" dirty="0">
                <a:latin typeface="Supply Light" panose="00000400000000000000" pitchFamily="2" charset="0"/>
              </a:rPr>
              <a:t>Récupérés automatiquement à la connexion de l’appareil</a:t>
            </a:r>
          </a:p>
          <a:p>
            <a:pPr marR="0" algn="l" defTabSz="825500" rtl="0" fontAlgn="auto" latinLnBrk="0" hangingPunct="0">
              <a:lnSpc>
                <a:spcPct val="100000"/>
              </a:lnSpc>
              <a:spcBef>
                <a:spcPts val="0"/>
              </a:spcBef>
              <a:spcAft>
                <a:spcPts val="0"/>
              </a:spcAft>
              <a:buClrTx/>
              <a:buSzTx/>
              <a:tabLst/>
            </a:pPr>
            <a:endParaRPr lang="fr-FR" sz="2800" b="0" dirty="0">
              <a:latin typeface="Supply Light" panose="00000400000000000000" pitchFamily="2" charset="0"/>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Toute modification d’un paramètre sur l’ordinateur entraîne une modification en direct sur l’appareil</a:t>
            </a:r>
          </a:p>
        </p:txBody>
      </p:sp>
      <p:sp>
        <p:nvSpPr>
          <p:cNvPr id="25" name="ZoneTexte 24">
            <a:extLst>
              <a:ext uri="{FF2B5EF4-FFF2-40B4-BE49-F238E27FC236}">
                <a16:creationId xmlns:a16="http://schemas.microsoft.com/office/drawing/2014/main" id="{84DAEB1F-29C2-1A62-6B8B-44E42EBF356A}"/>
              </a:ext>
            </a:extLst>
          </p:cNvPr>
          <p:cNvSpPr txBox="1"/>
          <p:nvPr/>
        </p:nvSpPr>
        <p:spPr>
          <a:xfrm>
            <a:off x="11868815" y="5521757"/>
            <a:ext cx="11512327"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Concernent un contrôle en particulier de l’appareil.</a:t>
            </a:r>
          </a:p>
          <a:p>
            <a:pPr marR="0" algn="l" defTabSz="825500" rtl="0" fontAlgn="auto" latinLnBrk="0" hangingPunct="0">
              <a:lnSpc>
                <a:spcPct val="100000"/>
              </a:lnSpc>
              <a:spcBef>
                <a:spcPts val="0"/>
              </a:spcBef>
              <a:spcAft>
                <a:spcPts val="0"/>
              </a:spcAft>
              <a:buClrTx/>
              <a:buSzTx/>
              <a:tabLst/>
            </a:pPr>
            <a:r>
              <a:rPr lang="fr-FR" sz="2800" b="0" dirty="0">
                <a:latin typeface="Supply Light" panose="00000400000000000000" pitchFamily="2" charset="0"/>
              </a:rPr>
              <a:t>	E</a:t>
            </a: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xemple : la note assignée à un pad.</a:t>
            </a:r>
          </a:p>
          <a:p>
            <a:pPr marR="0" algn="l" defTabSz="825500" rtl="0" fontAlgn="auto" latinLnBrk="0" hangingPunct="0">
              <a:lnSpc>
                <a:spcPct val="100000"/>
              </a:lnSpc>
              <a:spcBef>
                <a:spcPts val="0"/>
              </a:spcBef>
              <a:spcAft>
                <a:spcPts val="0"/>
              </a:spcAft>
              <a:buClrTx/>
              <a:buSzTx/>
              <a:tabLst/>
            </a:pP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sz="2800" b="0" dirty="0">
                <a:latin typeface="Supply Light" panose="00000400000000000000" pitchFamily="2" charset="0"/>
              </a:rPr>
              <a:t>Récupérés à la demande de l’utilisateur</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Assignés à des profils (prédéfinis ou modifiables), que l’on peut sauvegarder sur l’ordinateur ou envoyer sur l’appareil</a:t>
            </a:r>
          </a:p>
        </p:txBody>
      </p:sp>
      <p:pic>
        <p:nvPicPr>
          <p:cNvPr id="6" name="Image 5">
            <a:extLst>
              <a:ext uri="{FF2B5EF4-FFF2-40B4-BE49-F238E27FC236}">
                <a16:creationId xmlns:a16="http://schemas.microsoft.com/office/drawing/2014/main" id="{7C84DCF9-EDE4-CEFA-8CA9-5550AE58F712}"/>
              </a:ext>
            </a:extLst>
          </p:cNvPr>
          <p:cNvPicPr>
            <a:picLocks noChangeAspect="1"/>
          </p:cNvPicPr>
          <p:nvPr/>
        </p:nvPicPr>
        <p:blipFill>
          <a:blip r:embed="rId2"/>
          <a:stretch>
            <a:fillRect/>
          </a:stretch>
        </p:blipFill>
        <p:spPr>
          <a:xfrm>
            <a:off x="13439002" y="9549329"/>
            <a:ext cx="7439193" cy="3896109"/>
          </a:xfrm>
          <a:prstGeom prst="rect">
            <a:avLst/>
          </a:prstGeom>
        </p:spPr>
      </p:pic>
      <p:pic>
        <p:nvPicPr>
          <p:cNvPr id="11" name="Image 10">
            <a:extLst>
              <a:ext uri="{FF2B5EF4-FFF2-40B4-BE49-F238E27FC236}">
                <a16:creationId xmlns:a16="http://schemas.microsoft.com/office/drawing/2014/main" id="{1D8B5728-6907-9345-59C8-FF38B6FCFC57}"/>
              </a:ext>
            </a:extLst>
          </p:cNvPr>
          <p:cNvPicPr>
            <a:picLocks noChangeAspect="1"/>
          </p:cNvPicPr>
          <p:nvPr/>
        </p:nvPicPr>
        <p:blipFill>
          <a:blip r:embed="rId3"/>
          <a:stretch>
            <a:fillRect/>
          </a:stretch>
        </p:blipFill>
        <p:spPr>
          <a:xfrm>
            <a:off x="3104602" y="9514975"/>
            <a:ext cx="6817487" cy="3930463"/>
          </a:xfrm>
          <a:prstGeom prst="rect">
            <a:avLst/>
          </a:prstGeom>
        </p:spPr>
      </p:pic>
      <p:pic>
        <p:nvPicPr>
          <p:cNvPr id="13" name="Picture 2">
            <a:extLst>
              <a:ext uri="{FF2B5EF4-FFF2-40B4-BE49-F238E27FC236}">
                <a16:creationId xmlns:a16="http://schemas.microsoft.com/office/drawing/2014/main" id="{97DDF9FD-FE55-BB6F-BFE8-E4B23954EB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DF91CFFD-6ECA-3D0D-C168-9BC8D2EE5F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4509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321228"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bibliographique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8499122"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_Le protocole MIDI</a:t>
            </a:r>
            <a:endParaRPr sz="5400" dirty="0">
              <a:latin typeface="Supply" panose="00000500000000000000" pitchFamily="2" charset="0"/>
            </a:endParaRPr>
          </a:p>
        </p:txBody>
      </p:sp>
      <p:sp>
        <p:nvSpPr>
          <p:cNvPr id="4" name="ZoneTexte 3">
            <a:extLst>
              <a:ext uri="{FF2B5EF4-FFF2-40B4-BE49-F238E27FC236}">
                <a16:creationId xmlns:a16="http://schemas.microsoft.com/office/drawing/2014/main" id="{C8B5F312-6869-47BC-7C5F-8F8904BE5456}"/>
              </a:ext>
            </a:extLst>
          </p:cNvPr>
          <p:cNvSpPr txBox="1"/>
          <p:nvPr/>
        </p:nvSpPr>
        <p:spPr>
          <a:xfrm>
            <a:off x="1287288" y="5215049"/>
            <a:ext cx="7689569"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fr-FR" sz="2800" i="0" u="none" strike="noStrike" cap="none" spc="0" normalizeH="0" baseline="0" dirty="0">
                <a:ln>
                  <a:noFill/>
                </a:ln>
                <a:solidFill>
                  <a:srgbClr val="000000"/>
                </a:solidFill>
                <a:effectLst/>
                <a:uFillTx/>
                <a:latin typeface="Supply Light" panose="00000400000000000000" pitchFamily="2" charset="0"/>
                <a:sym typeface="Helvetica Neue"/>
              </a:rPr>
              <a:t>MIDI</a:t>
            </a: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 = Musical Instruments Digital Interface</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lang="fr-FR" sz="2800" b="0" dirty="0">
              <a:latin typeface="Supply Light" panose="00000400000000000000" pitchFamily="2" charset="0"/>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Protocole de communication d’instruments digitaux</a:t>
            </a:r>
          </a:p>
          <a:p>
            <a:pPr marR="0" algn="l" defTabSz="825500" rtl="0" fontAlgn="auto" latinLnBrk="0" hangingPunct="0">
              <a:lnSpc>
                <a:spcPct val="100000"/>
              </a:lnSpc>
              <a:spcBef>
                <a:spcPts val="0"/>
              </a:spcBef>
              <a:spcAft>
                <a:spcPts val="0"/>
              </a:spcAft>
              <a:buClrTx/>
              <a:buSzTx/>
              <a:tabLst/>
            </a:pP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sz="2800" b="0" dirty="0">
                <a:latin typeface="Supply Light" panose="00000400000000000000" pitchFamily="2" charset="0"/>
              </a:rPr>
              <a:t>Transmission d’information de note, de volume…</a:t>
            </a: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13" name="ZoneTexte 12">
            <a:extLst>
              <a:ext uri="{FF2B5EF4-FFF2-40B4-BE49-F238E27FC236}">
                <a16:creationId xmlns:a16="http://schemas.microsoft.com/office/drawing/2014/main" id="{30D05235-5A66-39E2-6AA9-3C45B181481E}"/>
              </a:ext>
            </a:extLst>
          </p:cNvPr>
          <p:cNvSpPr txBox="1"/>
          <p:nvPr/>
        </p:nvSpPr>
        <p:spPr>
          <a:xfrm>
            <a:off x="14305001" y="7438235"/>
            <a:ext cx="296672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4000" b="0" dirty="0">
                <a:latin typeface="Supply" panose="00000500000000000000" pitchFamily="2" charset="0"/>
              </a:rPr>
              <a:t>90 39 61</a:t>
            </a:r>
            <a:endParaRPr lang="fr-FR" sz="4000" b="0" dirty="0">
              <a:latin typeface="Supply" panose="00000500000000000000" pitchFamily="2" charset="0"/>
            </a:endParaRPr>
          </a:p>
        </p:txBody>
      </p:sp>
      <p:cxnSp>
        <p:nvCxnSpPr>
          <p:cNvPr id="15" name="Connecteur droit avec flèche 14">
            <a:extLst>
              <a:ext uri="{FF2B5EF4-FFF2-40B4-BE49-F238E27FC236}">
                <a16:creationId xmlns:a16="http://schemas.microsoft.com/office/drawing/2014/main" id="{0796CC57-A4CA-2001-3DF3-F2525010D8E7}"/>
              </a:ext>
            </a:extLst>
          </p:cNvPr>
          <p:cNvCxnSpPr/>
          <p:nvPr/>
        </p:nvCxnSpPr>
        <p:spPr>
          <a:xfrm flipV="1">
            <a:off x="14803167" y="8156380"/>
            <a:ext cx="0" cy="76976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ZoneTexte 15">
            <a:extLst>
              <a:ext uri="{FF2B5EF4-FFF2-40B4-BE49-F238E27FC236}">
                <a16:creationId xmlns:a16="http://schemas.microsoft.com/office/drawing/2014/main" id="{6AE84A99-1C7A-7D50-53B3-C82475470FA9}"/>
              </a:ext>
            </a:extLst>
          </p:cNvPr>
          <p:cNvSpPr txBox="1"/>
          <p:nvPr/>
        </p:nvSpPr>
        <p:spPr>
          <a:xfrm>
            <a:off x="13858288" y="8874525"/>
            <a:ext cx="188975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Note On</a:t>
            </a:r>
          </a:p>
        </p:txBody>
      </p:sp>
      <p:cxnSp>
        <p:nvCxnSpPr>
          <p:cNvPr id="17" name="Connecteur droit avec flèche 16">
            <a:extLst>
              <a:ext uri="{FF2B5EF4-FFF2-40B4-BE49-F238E27FC236}">
                <a16:creationId xmlns:a16="http://schemas.microsoft.com/office/drawing/2014/main" id="{D29FA444-7D7F-E347-CE83-94A7FED0B3DC}"/>
              </a:ext>
            </a:extLst>
          </p:cNvPr>
          <p:cNvCxnSpPr>
            <a:cxnSpLocks/>
          </p:cNvCxnSpPr>
          <p:nvPr/>
        </p:nvCxnSpPr>
        <p:spPr>
          <a:xfrm>
            <a:off x="15057167" y="6541553"/>
            <a:ext cx="0" cy="89668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ZoneTexte 17">
            <a:extLst>
              <a:ext uri="{FF2B5EF4-FFF2-40B4-BE49-F238E27FC236}">
                <a16:creationId xmlns:a16="http://schemas.microsoft.com/office/drawing/2014/main" id="{14C390B7-DD9B-CAB7-80C0-F20754C29C44}"/>
              </a:ext>
            </a:extLst>
          </p:cNvPr>
          <p:cNvSpPr txBox="1"/>
          <p:nvPr/>
        </p:nvSpPr>
        <p:spPr>
          <a:xfrm>
            <a:off x="14112287" y="5977296"/>
            <a:ext cx="212704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Channel 0</a:t>
            </a:r>
          </a:p>
        </p:txBody>
      </p:sp>
      <p:cxnSp>
        <p:nvCxnSpPr>
          <p:cNvPr id="21" name="Connecteur droit avec flèche 20">
            <a:extLst>
              <a:ext uri="{FF2B5EF4-FFF2-40B4-BE49-F238E27FC236}">
                <a16:creationId xmlns:a16="http://schemas.microsoft.com/office/drawing/2014/main" id="{745EBA61-FA58-DED2-997D-4B138468AFFE}"/>
              </a:ext>
            </a:extLst>
          </p:cNvPr>
          <p:cNvCxnSpPr>
            <a:cxnSpLocks/>
          </p:cNvCxnSpPr>
          <p:nvPr/>
        </p:nvCxnSpPr>
        <p:spPr>
          <a:xfrm flipV="1">
            <a:off x="15788361" y="8156380"/>
            <a:ext cx="0" cy="153888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ZoneTexte 21">
            <a:extLst>
              <a:ext uri="{FF2B5EF4-FFF2-40B4-BE49-F238E27FC236}">
                <a16:creationId xmlns:a16="http://schemas.microsoft.com/office/drawing/2014/main" id="{92BD445E-54F0-37FD-7972-55EA1B80F37A}"/>
              </a:ext>
            </a:extLst>
          </p:cNvPr>
          <p:cNvSpPr txBox="1"/>
          <p:nvPr/>
        </p:nvSpPr>
        <p:spPr>
          <a:xfrm>
            <a:off x="14684525" y="9643966"/>
            <a:ext cx="212704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Note n°39 = A2 </a:t>
            </a:r>
          </a:p>
        </p:txBody>
      </p:sp>
      <p:cxnSp>
        <p:nvCxnSpPr>
          <p:cNvPr id="29" name="Connecteur droit avec flèche 28">
            <a:extLst>
              <a:ext uri="{FF2B5EF4-FFF2-40B4-BE49-F238E27FC236}">
                <a16:creationId xmlns:a16="http://schemas.microsoft.com/office/drawing/2014/main" id="{4C6D19CE-05CE-B98A-17AC-F85F07864BED}"/>
              </a:ext>
            </a:extLst>
          </p:cNvPr>
          <p:cNvCxnSpPr>
            <a:cxnSpLocks/>
            <a:stCxn id="30" idx="2"/>
          </p:cNvCxnSpPr>
          <p:nvPr/>
        </p:nvCxnSpPr>
        <p:spPr>
          <a:xfrm flipH="1">
            <a:off x="16669472" y="5837002"/>
            <a:ext cx="15094" cy="158917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ZoneTexte 29">
            <a:extLst>
              <a:ext uri="{FF2B5EF4-FFF2-40B4-BE49-F238E27FC236}">
                <a16:creationId xmlns:a16="http://schemas.microsoft.com/office/drawing/2014/main" id="{DE501C71-959B-FCDD-8335-8AFDEB5DCAFD}"/>
              </a:ext>
            </a:extLst>
          </p:cNvPr>
          <p:cNvSpPr txBox="1"/>
          <p:nvPr/>
        </p:nvSpPr>
        <p:spPr>
          <a:xfrm>
            <a:off x="15057167" y="5272745"/>
            <a:ext cx="325479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Vélocité de 61</a:t>
            </a:r>
          </a:p>
        </p:txBody>
      </p:sp>
      <p:sp>
        <p:nvSpPr>
          <p:cNvPr id="36" name="ZoneTexte 35">
            <a:extLst>
              <a:ext uri="{FF2B5EF4-FFF2-40B4-BE49-F238E27FC236}">
                <a16:creationId xmlns:a16="http://schemas.microsoft.com/office/drawing/2014/main" id="{21DD5F25-6D76-AF62-9233-B4B1C4925808}"/>
              </a:ext>
            </a:extLst>
          </p:cNvPr>
          <p:cNvSpPr txBox="1"/>
          <p:nvPr/>
        </p:nvSpPr>
        <p:spPr>
          <a:xfrm>
            <a:off x="18023887" y="6729818"/>
            <a:ext cx="5820377"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Ici, le message MIDI indique qu’un LA à la deuxième octave a été appuyé sur la chaine 0 à la vélocité de 61/127</a:t>
            </a:r>
          </a:p>
        </p:txBody>
      </p:sp>
      <p:sp>
        <p:nvSpPr>
          <p:cNvPr id="37" name="ZoneTexte 36">
            <a:extLst>
              <a:ext uri="{FF2B5EF4-FFF2-40B4-BE49-F238E27FC236}">
                <a16:creationId xmlns:a16="http://schemas.microsoft.com/office/drawing/2014/main" id="{9161233F-4649-26E2-79CA-51BE04F707C8}"/>
              </a:ext>
            </a:extLst>
          </p:cNvPr>
          <p:cNvSpPr txBox="1"/>
          <p:nvPr/>
        </p:nvSpPr>
        <p:spPr>
          <a:xfrm>
            <a:off x="1287287" y="9437565"/>
            <a:ext cx="7689569"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fr-FR" sz="2800" i="0" u="none" strike="noStrike" cap="none" spc="0" normalizeH="0" baseline="0" dirty="0" err="1">
                <a:ln>
                  <a:noFill/>
                </a:ln>
                <a:solidFill>
                  <a:srgbClr val="000000"/>
                </a:solidFill>
                <a:effectLst/>
                <a:uFillTx/>
                <a:latin typeface="Supply Light" panose="00000400000000000000" pitchFamily="2" charset="0"/>
                <a:sym typeface="Helvetica Neue"/>
              </a:rPr>
              <a:t>SysEx</a:t>
            </a:r>
            <a:r>
              <a:rPr kumimoji="0" lang="fr-FR" sz="2800" i="0" u="none" strike="noStrike" cap="none" spc="0" normalizeH="0" baseline="0" dirty="0">
                <a:ln>
                  <a:noFill/>
                </a:ln>
                <a:solidFill>
                  <a:srgbClr val="000000"/>
                </a:solidFill>
                <a:effectLst/>
                <a:uFillTx/>
                <a:latin typeface="Supply Light" panose="00000400000000000000" pitchFamily="2" charset="0"/>
                <a:sym typeface="Helvetica Neue"/>
              </a:rPr>
              <a:t> </a:t>
            </a: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 type de message MIDI plus long pour le paramétrage</a:t>
            </a:r>
          </a:p>
          <a:p>
            <a:pPr marR="0" algn="l" defTabSz="825500" rtl="0" fontAlgn="auto" latinLnBrk="0" hangingPunct="0">
              <a:lnSpc>
                <a:spcPct val="100000"/>
              </a:lnSpc>
              <a:spcBef>
                <a:spcPts val="0"/>
              </a:spcBef>
              <a:spcAft>
                <a:spcPts val="0"/>
              </a:spcAft>
              <a:buClrTx/>
              <a:buSzTx/>
              <a:tabLst/>
            </a:pPr>
            <a:endParaRPr lang="fr-FR" sz="2800" b="0" dirty="0">
              <a:latin typeface="Supply Light" panose="00000400000000000000" pitchFamily="2" charset="0"/>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Encadré par les octets </a:t>
            </a:r>
            <a:r>
              <a:rPr kumimoji="0" lang="fr-FR" sz="2800" i="0" u="none" strike="noStrike" cap="none" spc="0" normalizeH="0" baseline="0" dirty="0">
                <a:ln>
                  <a:noFill/>
                </a:ln>
                <a:solidFill>
                  <a:srgbClr val="000000"/>
                </a:solidFill>
                <a:effectLst/>
                <a:uFillTx/>
                <a:latin typeface="Supply Light" panose="00000400000000000000" pitchFamily="2" charset="0"/>
                <a:sym typeface="Helvetica Neue"/>
              </a:rPr>
              <a:t>F0 </a:t>
            </a: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et </a:t>
            </a:r>
            <a:r>
              <a:rPr kumimoji="0" lang="fr-FR" sz="2800" i="0" u="none" strike="noStrike" cap="none" spc="0" normalizeH="0" baseline="0" dirty="0">
                <a:ln>
                  <a:noFill/>
                </a:ln>
                <a:solidFill>
                  <a:srgbClr val="000000"/>
                </a:solidFill>
                <a:effectLst/>
                <a:uFillTx/>
                <a:latin typeface="Supply Light" panose="00000400000000000000" pitchFamily="2" charset="0"/>
                <a:sym typeface="Helvetica Neue"/>
              </a:rPr>
              <a:t>F7</a:t>
            </a: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pic>
        <p:nvPicPr>
          <p:cNvPr id="42" name="Picture 2">
            <a:extLst>
              <a:ext uri="{FF2B5EF4-FFF2-40B4-BE49-F238E27FC236}">
                <a16:creationId xmlns:a16="http://schemas.microsoft.com/office/drawing/2014/main" id="{A939DF8B-C2A4-3217-3E45-B708F259AF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0EFFC5CD-2298-6AE4-7D9D-20415D4B77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5244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321228"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bibliographique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182054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_Les API </a:t>
            </a:r>
            <a:r>
              <a:rPr lang="fr-FR" sz="5400" dirty="0" err="1">
                <a:latin typeface="Supply" panose="00000500000000000000" pitchFamily="2" charset="0"/>
              </a:rPr>
              <a:t>WebMIDI</a:t>
            </a:r>
            <a:r>
              <a:rPr lang="fr-FR" sz="5400" dirty="0">
                <a:latin typeface="Supply" panose="00000500000000000000" pitchFamily="2" charset="0"/>
              </a:rPr>
              <a:t> et </a:t>
            </a:r>
            <a:r>
              <a:rPr lang="fr-FR" sz="5400" dirty="0" err="1">
                <a:latin typeface="Supply" panose="00000500000000000000" pitchFamily="2" charset="0"/>
              </a:rPr>
              <a:t>WebUSB</a:t>
            </a:r>
            <a:endParaRPr sz="5400" dirty="0">
              <a:latin typeface="Supply" panose="00000500000000000000" pitchFamily="2" charset="0"/>
            </a:endParaRPr>
          </a:p>
        </p:txBody>
      </p:sp>
      <p:pic>
        <p:nvPicPr>
          <p:cNvPr id="4" name="Image 3" descr="Une image contenant texte, piano, clavier, Clavier musical&#10;&#10;Description générée automatiquement">
            <a:extLst>
              <a:ext uri="{FF2B5EF4-FFF2-40B4-BE49-F238E27FC236}">
                <a16:creationId xmlns:a16="http://schemas.microsoft.com/office/drawing/2014/main" id="{12F3E7FC-8B90-B22B-7F82-174085F58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03" y="5384509"/>
            <a:ext cx="7629430" cy="4638627"/>
          </a:xfrm>
          <a:prstGeom prst="rect">
            <a:avLst/>
          </a:prstGeom>
        </p:spPr>
      </p:pic>
      <p:sp>
        <p:nvSpPr>
          <p:cNvPr id="8" name="_Human centered…">
            <a:extLst>
              <a:ext uri="{FF2B5EF4-FFF2-40B4-BE49-F238E27FC236}">
                <a16:creationId xmlns:a16="http://schemas.microsoft.com/office/drawing/2014/main" id="{441BAABB-5AB8-D645-E8ED-663E615EED16}"/>
              </a:ext>
            </a:extLst>
          </p:cNvPr>
          <p:cNvSpPr txBox="1"/>
          <p:nvPr/>
        </p:nvSpPr>
        <p:spPr>
          <a:xfrm>
            <a:off x="507595" y="10046960"/>
            <a:ext cx="8557853"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Preuve de concept de l’API </a:t>
            </a:r>
            <a:r>
              <a:rPr lang="fr-FR" sz="2800" dirty="0" err="1">
                <a:latin typeface="Supply Light" panose="00000400000000000000" pitchFamily="2" charset="0"/>
              </a:rPr>
              <a:t>WebMIDI</a:t>
            </a:r>
            <a:endParaRPr sz="2800" dirty="0">
              <a:latin typeface="Supply Light" panose="00000400000000000000" pitchFamily="2" charset="0"/>
            </a:endParaRPr>
          </a:p>
        </p:txBody>
      </p:sp>
      <p:sp>
        <p:nvSpPr>
          <p:cNvPr id="10" name="_Human centered…">
            <a:extLst>
              <a:ext uri="{FF2B5EF4-FFF2-40B4-BE49-F238E27FC236}">
                <a16:creationId xmlns:a16="http://schemas.microsoft.com/office/drawing/2014/main" id="{BD9DEE7C-4262-2B28-EC9C-38583E7D7DBA}"/>
              </a:ext>
            </a:extLst>
          </p:cNvPr>
          <p:cNvSpPr txBox="1"/>
          <p:nvPr/>
        </p:nvSpPr>
        <p:spPr>
          <a:xfrm>
            <a:off x="8769605" y="5967481"/>
            <a:ext cx="442115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Récupération et envoi de messages MIDI</a:t>
            </a:r>
            <a:endParaRPr sz="2800" dirty="0">
              <a:latin typeface="Supply Light" panose="00000400000000000000" pitchFamily="2" charset="0"/>
            </a:endParaRPr>
          </a:p>
        </p:txBody>
      </p:sp>
      <p:sp>
        <p:nvSpPr>
          <p:cNvPr id="11" name="_Human centered…">
            <a:extLst>
              <a:ext uri="{FF2B5EF4-FFF2-40B4-BE49-F238E27FC236}">
                <a16:creationId xmlns:a16="http://schemas.microsoft.com/office/drawing/2014/main" id="{54740EFE-EB84-720A-7855-17EEAE89575D}"/>
              </a:ext>
            </a:extLst>
          </p:cNvPr>
          <p:cNvSpPr txBox="1"/>
          <p:nvPr/>
        </p:nvSpPr>
        <p:spPr>
          <a:xfrm>
            <a:off x="8907361" y="9109272"/>
            <a:ext cx="379264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Envoi de messages </a:t>
            </a:r>
            <a:r>
              <a:rPr lang="fr-FR" sz="2800" dirty="0" err="1">
                <a:latin typeface="Supply Light" panose="00000400000000000000" pitchFamily="2" charset="0"/>
              </a:rPr>
              <a:t>SysEx</a:t>
            </a:r>
            <a:endParaRPr sz="2800" dirty="0">
              <a:latin typeface="Supply Light" panose="00000400000000000000" pitchFamily="2" charset="0"/>
            </a:endParaRPr>
          </a:p>
        </p:txBody>
      </p:sp>
      <p:cxnSp>
        <p:nvCxnSpPr>
          <p:cNvPr id="13" name="Connecteur droit avec flèche 12">
            <a:extLst>
              <a:ext uri="{FF2B5EF4-FFF2-40B4-BE49-F238E27FC236}">
                <a16:creationId xmlns:a16="http://schemas.microsoft.com/office/drawing/2014/main" id="{08F79A5F-007E-F575-26BC-1F22FDF7722F}"/>
              </a:ext>
            </a:extLst>
          </p:cNvPr>
          <p:cNvCxnSpPr>
            <a:cxnSpLocks/>
          </p:cNvCxnSpPr>
          <p:nvPr/>
        </p:nvCxnSpPr>
        <p:spPr>
          <a:xfrm flipH="1">
            <a:off x="8114699" y="9632559"/>
            <a:ext cx="792661"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Connecteur droit avec flèche 13">
            <a:extLst>
              <a:ext uri="{FF2B5EF4-FFF2-40B4-BE49-F238E27FC236}">
                <a16:creationId xmlns:a16="http://schemas.microsoft.com/office/drawing/2014/main" id="{8B699D25-DB40-AEBC-491A-A45C06F692CB}"/>
              </a:ext>
            </a:extLst>
          </p:cNvPr>
          <p:cNvCxnSpPr>
            <a:cxnSpLocks/>
            <a:stCxn id="10" idx="1"/>
          </p:cNvCxnSpPr>
          <p:nvPr/>
        </p:nvCxnSpPr>
        <p:spPr>
          <a:xfrm flipH="1" flipV="1">
            <a:off x="8044533" y="6442341"/>
            <a:ext cx="725072"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_Human centered…">
            <a:extLst>
              <a:ext uri="{FF2B5EF4-FFF2-40B4-BE49-F238E27FC236}">
                <a16:creationId xmlns:a16="http://schemas.microsoft.com/office/drawing/2014/main" id="{DFD6344F-6AD8-AEDE-18CD-B4AB5F7D2488}"/>
              </a:ext>
            </a:extLst>
          </p:cNvPr>
          <p:cNvSpPr txBox="1"/>
          <p:nvPr/>
        </p:nvSpPr>
        <p:spPr>
          <a:xfrm>
            <a:off x="315118" y="11080968"/>
            <a:ext cx="8942806"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&gt; 10 ans</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Non standardisée par W3C</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Soutien partiel par les navigateurs Web</a:t>
            </a:r>
            <a:endParaRPr sz="2800" dirty="0">
              <a:latin typeface="Supply Light" panose="00000400000000000000" pitchFamily="2" charset="0"/>
            </a:endParaRPr>
          </a:p>
        </p:txBody>
      </p:sp>
      <p:sp>
        <p:nvSpPr>
          <p:cNvPr id="25" name="_Human centered…">
            <a:extLst>
              <a:ext uri="{FF2B5EF4-FFF2-40B4-BE49-F238E27FC236}">
                <a16:creationId xmlns:a16="http://schemas.microsoft.com/office/drawing/2014/main" id="{57894C68-A3DD-B5B6-C917-659001C28DB8}"/>
              </a:ext>
            </a:extLst>
          </p:cNvPr>
          <p:cNvSpPr txBox="1"/>
          <p:nvPr/>
        </p:nvSpPr>
        <p:spPr>
          <a:xfrm>
            <a:off x="3653796" y="4666232"/>
            <a:ext cx="2818079"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3200" dirty="0">
                <a:latin typeface="Supply" panose="00000500000000000000" pitchFamily="2" charset="0"/>
              </a:rPr>
              <a:t>API </a:t>
            </a:r>
            <a:r>
              <a:rPr lang="fr-FR" sz="3200" dirty="0" err="1">
                <a:latin typeface="Supply" panose="00000500000000000000" pitchFamily="2" charset="0"/>
              </a:rPr>
              <a:t>WebMIDI</a:t>
            </a:r>
            <a:endParaRPr sz="3200" dirty="0">
              <a:latin typeface="Supply" panose="00000500000000000000" pitchFamily="2" charset="0"/>
            </a:endParaRPr>
          </a:p>
        </p:txBody>
      </p:sp>
      <p:sp>
        <p:nvSpPr>
          <p:cNvPr id="27" name="_Human centered…">
            <a:extLst>
              <a:ext uri="{FF2B5EF4-FFF2-40B4-BE49-F238E27FC236}">
                <a16:creationId xmlns:a16="http://schemas.microsoft.com/office/drawing/2014/main" id="{4A4A638B-8164-2753-14D8-25F8B3587F28}"/>
              </a:ext>
            </a:extLst>
          </p:cNvPr>
          <p:cNvSpPr txBox="1"/>
          <p:nvPr/>
        </p:nvSpPr>
        <p:spPr>
          <a:xfrm>
            <a:off x="16811197" y="4666232"/>
            <a:ext cx="257121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3200" dirty="0">
                <a:latin typeface="Supply" panose="00000500000000000000" pitchFamily="2" charset="0"/>
              </a:rPr>
              <a:t>API </a:t>
            </a:r>
            <a:r>
              <a:rPr lang="fr-FR" sz="3200" dirty="0" err="1">
                <a:latin typeface="Supply" panose="00000500000000000000" pitchFamily="2" charset="0"/>
              </a:rPr>
              <a:t>WebUSB</a:t>
            </a:r>
            <a:endParaRPr sz="3200" dirty="0">
              <a:latin typeface="Supply" panose="00000500000000000000" pitchFamily="2" charset="0"/>
            </a:endParaRPr>
          </a:p>
        </p:txBody>
      </p:sp>
      <p:sp>
        <p:nvSpPr>
          <p:cNvPr id="28" name="_Human centered…">
            <a:extLst>
              <a:ext uri="{FF2B5EF4-FFF2-40B4-BE49-F238E27FC236}">
                <a16:creationId xmlns:a16="http://schemas.microsoft.com/office/drawing/2014/main" id="{FA0FEEF1-87CF-DA89-0031-06D52F53B041}"/>
              </a:ext>
            </a:extLst>
          </p:cNvPr>
          <p:cNvSpPr txBox="1"/>
          <p:nvPr/>
        </p:nvSpPr>
        <p:spPr>
          <a:xfrm>
            <a:off x="14833500" y="5872179"/>
            <a:ext cx="8242348"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En cours de développement</a:t>
            </a:r>
          </a:p>
          <a:p>
            <a:pPr algn="l">
              <a:defRPr sz="7600" b="0">
                <a:solidFill>
                  <a:srgbClr val="121419"/>
                </a:solidFill>
                <a:latin typeface="Supply-Medium"/>
                <a:ea typeface="Supply-Medium"/>
                <a:cs typeface="Supply-Medium"/>
                <a:sym typeface="Supply-Medium"/>
              </a:defRPr>
            </a:pPr>
            <a:endParaRPr lang="fr-FR" sz="28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Multiples mesures de sécurité</a:t>
            </a:r>
          </a:p>
          <a:p>
            <a:pPr algn="l">
              <a:defRPr sz="7600" b="0">
                <a:solidFill>
                  <a:srgbClr val="121419"/>
                </a:solidFill>
                <a:latin typeface="Supply-Medium"/>
                <a:ea typeface="Supply-Medium"/>
                <a:cs typeface="Supply-Medium"/>
                <a:sym typeface="Supply-Medium"/>
              </a:defRPr>
            </a:pPr>
            <a:endParaRPr lang="fr-FR" sz="28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Soutien partiel par les navigateurs Web</a:t>
            </a:r>
            <a:endParaRPr sz="2800" dirty="0">
              <a:latin typeface="Supply Light" panose="00000400000000000000" pitchFamily="2" charset="0"/>
            </a:endParaRPr>
          </a:p>
        </p:txBody>
      </p:sp>
      <p:cxnSp>
        <p:nvCxnSpPr>
          <p:cNvPr id="30" name="Connecteur droit 29">
            <a:extLst>
              <a:ext uri="{FF2B5EF4-FFF2-40B4-BE49-F238E27FC236}">
                <a16:creationId xmlns:a16="http://schemas.microsoft.com/office/drawing/2014/main" id="{A3306DA8-7C2F-483C-D850-AA8CFC55179C}"/>
              </a:ext>
            </a:extLst>
          </p:cNvPr>
          <p:cNvCxnSpPr>
            <a:cxnSpLocks/>
          </p:cNvCxnSpPr>
          <p:nvPr/>
        </p:nvCxnSpPr>
        <p:spPr>
          <a:xfrm>
            <a:off x="13736320" y="4666232"/>
            <a:ext cx="0" cy="663168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32" name="Picture 2">
            <a:extLst>
              <a:ext uri="{FF2B5EF4-FFF2-40B4-BE49-F238E27FC236}">
                <a16:creationId xmlns:a16="http://schemas.microsoft.com/office/drawing/2014/main" id="{105F71E2-EBD3-61B5-8E9B-904973D3FD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71E77E35-CE5C-07BF-FF00-23E0146CC5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0605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5529892"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_Environnement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025922"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endParaRPr sz="5400" dirty="0">
              <a:latin typeface="Supply" panose="00000500000000000000" pitchFamily="2" charset="0"/>
            </a:endParaRPr>
          </a:p>
        </p:txBody>
      </p:sp>
      <p:sp>
        <p:nvSpPr>
          <p:cNvPr id="6" name="_Human centered…">
            <a:extLst>
              <a:ext uri="{FF2B5EF4-FFF2-40B4-BE49-F238E27FC236}">
                <a16:creationId xmlns:a16="http://schemas.microsoft.com/office/drawing/2014/main" id="{BE928114-9837-AD28-FC7C-858CA03E383E}"/>
              </a:ext>
            </a:extLst>
          </p:cNvPr>
          <p:cNvSpPr txBox="1"/>
          <p:nvPr/>
        </p:nvSpPr>
        <p:spPr>
          <a:xfrm>
            <a:off x="1769336" y="4369977"/>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3200" dirty="0">
                <a:latin typeface="Supply" panose="00000500000000000000" pitchFamily="2" charset="0"/>
              </a:rPr>
              <a:t>Gestion de projet</a:t>
            </a:r>
            <a:endParaRPr sz="3200" dirty="0">
              <a:latin typeface="Supply" panose="00000500000000000000" pitchFamily="2" charset="0"/>
            </a:endParaRPr>
          </a:p>
        </p:txBody>
      </p:sp>
      <p:pic>
        <p:nvPicPr>
          <p:cNvPr id="3074" name="Picture 2">
            <a:extLst>
              <a:ext uri="{FF2B5EF4-FFF2-40B4-BE49-F238E27FC236}">
                <a16:creationId xmlns:a16="http://schemas.microsoft.com/office/drawing/2014/main" id="{54E6D431-0EE0-DFDD-621F-5DF95A3714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441" y="5252989"/>
            <a:ext cx="3266204" cy="9335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vis ClickUp : Le meilleur outil tout-en-un en 2024 ?">
            <a:extLst>
              <a:ext uri="{FF2B5EF4-FFF2-40B4-BE49-F238E27FC236}">
                <a16:creationId xmlns:a16="http://schemas.microsoft.com/office/drawing/2014/main" id="{1AC7A022-71D9-3CA7-72EF-9BAE53A3B3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3283" y="4674425"/>
            <a:ext cx="3976557" cy="2235778"/>
          </a:xfrm>
          <a:prstGeom prst="rect">
            <a:avLst/>
          </a:prstGeom>
          <a:noFill/>
          <a:extLst>
            <a:ext uri="{909E8E84-426E-40DD-AFC4-6F175D3DCCD1}">
              <a14:hiddenFill xmlns:a14="http://schemas.microsoft.com/office/drawing/2010/main">
                <a:solidFill>
                  <a:srgbClr val="FFFFFF"/>
                </a:solidFill>
              </a14:hiddenFill>
            </a:ext>
          </a:extLst>
        </p:spPr>
      </p:pic>
      <p:sp>
        <p:nvSpPr>
          <p:cNvPr id="10" name="Flèche : droite 9">
            <a:extLst>
              <a:ext uri="{FF2B5EF4-FFF2-40B4-BE49-F238E27FC236}">
                <a16:creationId xmlns:a16="http://schemas.microsoft.com/office/drawing/2014/main" id="{67E1EF4A-CDEC-E586-2DB4-27E54CBCA571}"/>
              </a:ext>
            </a:extLst>
          </p:cNvPr>
          <p:cNvSpPr/>
          <p:nvPr/>
        </p:nvSpPr>
        <p:spPr>
          <a:xfrm>
            <a:off x="3815022" y="5517482"/>
            <a:ext cx="828884" cy="404150"/>
          </a:xfrm>
          <a:prstGeom prst="rightArrow">
            <a:avLst/>
          </a:prstGeom>
          <a:solidFill>
            <a:srgbClr val="32FE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_Human centered…">
            <a:extLst>
              <a:ext uri="{FF2B5EF4-FFF2-40B4-BE49-F238E27FC236}">
                <a16:creationId xmlns:a16="http://schemas.microsoft.com/office/drawing/2014/main" id="{02D33010-646B-1826-ACA3-5739B1872515}"/>
              </a:ext>
            </a:extLst>
          </p:cNvPr>
          <p:cNvSpPr txBox="1"/>
          <p:nvPr/>
        </p:nvSpPr>
        <p:spPr>
          <a:xfrm>
            <a:off x="1769336" y="7939998"/>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3200" dirty="0">
                <a:latin typeface="Supply" panose="00000500000000000000" pitchFamily="2" charset="0"/>
              </a:rPr>
              <a:t>Développement Web</a:t>
            </a:r>
            <a:endParaRPr sz="3200" dirty="0">
              <a:latin typeface="Supply" panose="00000500000000000000" pitchFamily="2" charset="0"/>
            </a:endParaRPr>
          </a:p>
        </p:txBody>
      </p:sp>
      <p:sp>
        <p:nvSpPr>
          <p:cNvPr id="14" name="Flèche : droite 13">
            <a:extLst>
              <a:ext uri="{FF2B5EF4-FFF2-40B4-BE49-F238E27FC236}">
                <a16:creationId xmlns:a16="http://schemas.microsoft.com/office/drawing/2014/main" id="{D7B1981D-0EE2-DD76-FC60-A6CE0DB18B51}"/>
              </a:ext>
            </a:extLst>
          </p:cNvPr>
          <p:cNvSpPr/>
          <p:nvPr/>
        </p:nvSpPr>
        <p:spPr>
          <a:xfrm>
            <a:off x="3815022" y="9479242"/>
            <a:ext cx="828884" cy="404150"/>
          </a:xfrm>
          <a:prstGeom prst="rightArrow">
            <a:avLst/>
          </a:prstGeom>
          <a:solidFill>
            <a:srgbClr val="32FE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AutoShape 6" descr="Angular Logo PNG vector in SVG, PDF, AI, CDR format">
            <a:extLst>
              <a:ext uri="{FF2B5EF4-FFF2-40B4-BE49-F238E27FC236}">
                <a16:creationId xmlns:a16="http://schemas.microsoft.com/office/drawing/2014/main" id="{EE58EBA4-792F-6BEA-6B9C-DDDFFB84F3F4}"/>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AutoShape 8" descr="Angular Logo">
            <a:extLst>
              <a:ext uri="{FF2B5EF4-FFF2-40B4-BE49-F238E27FC236}">
                <a16:creationId xmlns:a16="http://schemas.microsoft.com/office/drawing/2014/main" id="{3F0676C4-8641-B893-7265-4C3FDD81467B}"/>
              </a:ext>
            </a:extLst>
          </p:cNvPr>
          <p:cNvSpPr>
            <a:spLocks noChangeAspect="1" noChangeArrowheads="1"/>
          </p:cNvSpPr>
          <p:nvPr/>
        </p:nvSpPr>
        <p:spPr bwMode="auto">
          <a:xfrm>
            <a:off x="12192000" y="6858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82" name="Picture 10">
            <a:extLst>
              <a:ext uri="{FF2B5EF4-FFF2-40B4-BE49-F238E27FC236}">
                <a16:creationId xmlns:a16="http://schemas.microsoft.com/office/drawing/2014/main" id="{DA905464-7EF4-1FD2-E3EA-F436C4EEC4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9519" y="8496156"/>
            <a:ext cx="2370321" cy="2370321"/>
          </a:xfrm>
          <a:prstGeom prst="rect">
            <a:avLst/>
          </a:prstGeom>
          <a:noFill/>
          <a:extLst>
            <a:ext uri="{909E8E84-426E-40DD-AFC4-6F175D3DCCD1}">
              <a14:hiddenFill xmlns:a14="http://schemas.microsoft.com/office/drawing/2010/main">
                <a:solidFill>
                  <a:srgbClr val="FFFFFF"/>
                </a:solidFill>
              </a14:hiddenFill>
            </a:ext>
          </a:extLst>
        </p:spPr>
      </p:pic>
      <p:sp>
        <p:nvSpPr>
          <p:cNvPr id="17" name="AutoShape 12" descr="Design Kit">
            <a:extLst>
              <a:ext uri="{FF2B5EF4-FFF2-40B4-BE49-F238E27FC236}">
                <a16:creationId xmlns:a16="http://schemas.microsoft.com/office/drawing/2014/main" id="{6AA08823-BBC5-BD1B-3D7F-34761E6DB04F}"/>
              </a:ext>
            </a:extLst>
          </p:cNvPr>
          <p:cNvSpPr>
            <a:spLocks noChangeAspect="1" noChangeArrowheads="1"/>
          </p:cNvSpPr>
          <p:nvPr/>
        </p:nvSpPr>
        <p:spPr bwMode="auto">
          <a:xfrm>
            <a:off x="12344400" y="7010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AutoShape 14" descr="Design Kit">
            <a:extLst>
              <a:ext uri="{FF2B5EF4-FFF2-40B4-BE49-F238E27FC236}">
                <a16:creationId xmlns:a16="http://schemas.microsoft.com/office/drawing/2014/main" id="{C75B92FE-036F-8E2A-58D5-1D897BE7C5EE}"/>
              </a:ext>
            </a:extLst>
          </p:cNvPr>
          <p:cNvSpPr>
            <a:spLocks noChangeAspect="1" noChangeArrowheads="1"/>
          </p:cNvSpPr>
          <p:nvPr/>
        </p:nvSpPr>
        <p:spPr bwMode="auto">
          <a:xfrm>
            <a:off x="12496800" y="74888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88" name="Picture 16" descr="Nuxt Logo PNG Vector (SVG) Free Download">
            <a:extLst>
              <a:ext uri="{FF2B5EF4-FFF2-40B4-BE49-F238E27FC236}">
                <a16:creationId xmlns:a16="http://schemas.microsoft.com/office/drawing/2014/main" id="{0B38E2C9-0122-DDE3-7EDA-5887C725F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2353" y="8766616"/>
            <a:ext cx="2809378" cy="1835460"/>
          </a:xfrm>
          <a:prstGeom prst="rect">
            <a:avLst/>
          </a:prstGeom>
          <a:noFill/>
          <a:extLst>
            <a:ext uri="{909E8E84-426E-40DD-AFC4-6F175D3DCCD1}">
              <a14:hiddenFill xmlns:a14="http://schemas.microsoft.com/office/drawing/2010/main">
                <a:solidFill>
                  <a:srgbClr val="FFFFFF"/>
                </a:solidFill>
              </a14:hiddenFill>
            </a:ext>
          </a:extLst>
        </p:spPr>
      </p:pic>
      <p:sp>
        <p:nvSpPr>
          <p:cNvPr id="19" name="_Human centered…">
            <a:extLst>
              <a:ext uri="{FF2B5EF4-FFF2-40B4-BE49-F238E27FC236}">
                <a16:creationId xmlns:a16="http://schemas.microsoft.com/office/drawing/2014/main" id="{75868FBA-D38B-EA3C-EC6F-A32C8FDB8E16}"/>
              </a:ext>
            </a:extLst>
          </p:cNvPr>
          <p:cNvSpPr txBox="1"/>
          <p:nvPr/>
        </p:nvSpPr>
        <p:spPr>
          <a:xfrm>
            <a:off x="54103" y="10688667"/>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err="1">
                <a:latin typeface="Supply Light" panose="00000400000000000000" pitchFamily="2" charset="0"/>
              </a:rPr>
              <a:t>Angular</a:t>
            </a:r>
            <a:endParaRPr sz="3200" dirty="0">
              <a:latin typeface="Supply Light" panose="00000400000000000000" pitchFamily="2" charset="0"/>
            </a:endParaRPr>
          </a:p>
        </p:txBody>
      </p:sp>
      <p:sp>
        <p:nvSpPr>
          <p:cNvPr id="20" name="_Human centered…">
            <a:extLst>
              <a:ext uri="{FF2B5EF4-FFF2-40B4-BE49-F238E27FC236}">
                <a16:creationId xmlns:a16="http://schemas.microsoft.com/office/drawing/2014/main" id="{D647A13A-42E0-4E03-F59E-8053C423DAD8}"/>
              </a:ext>
            </a:extLst>
          </p:cNvPr>
          <p:cNvSpPr txBox="1"/>
          <p:nvPr/>
        </p:nvSpPr>
        <p:spPr>
          <a:xfrm>
            <a:off x="4136466" y="10687845"/>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Vue </a:t>
            </a:r>
            <a:r>
              <a:rPr lang="fr-FR" sz="3200" dirty="0" err="1">
                <a:latin typeface="Supply Light" panose="00000400000000000000" pitchFamily="2" charset="0"/>
              </a:rPr>
              <a:t>Nuxt</a:t>
            </a:r>
            <a:endParaRPr sz="3200" dirty="0">
              <a:latin typeface="Supply Light" panose="00000400000000000000" pitchFamily="2" charset="0"/>
            </a:endParaRPr>
          </a:p>
        </p:txBody>
      </p:sp>
      <p:sp>
        <p:nvSpPr>
          <p:cNvPr id="21" name="_Human centered…">
            <a:extLst>
              <a:ext uri="{FF2B5EF4-FFF2-40B4-BE49-F238E27FC236}">
                <a16:creationId xmlns:a16="http://schemas.microsoft.com/office/drawing/2014/main" id="{7F0598FC-318D-0F7C-061C-409947740608}"/>
              </a:ext>
            </a:extLst>
          </p:cNvPr>
          <p:cNvSpPr txBox="1"/>
          <p:nvPr/>
        </p:nvSpPr>
        <p:spPr>
          <a:xfrm>
            <a:off x="15960860" y="4882418"/>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panose="00000500000000000000" pitchFamily="2" charset="0"/>
              </a:rPr>
              <a:t>Divers</a:t>
            </a:r>
            <a:endParaRPr sz="3200" dirty="0">
              <a:latin typeface="Supply" panose="00000500000000000000" pitchFamily="2" charset="0"/>
            </a:endParaRPr>
          </a:p>
        </p:txBody>
      </p:sp>
      <p:pic>
        <p:nvPicPr>
          <p:cNvPr id="3090" name="Picture 18" descr="Visual Studio Code Logo PNG Vector (SVG) Free Download">
            <a:extLst>
              <a:ext uri="{FF2B5EF4-FFF2-40B4-BE49-F238E27FC236}">
                <a16:creationId xmlns:a16="http://schemas.microsoft.com/office/drawing/2014/main" id="{4FC82B07-84D7-005E-5BAF-BA815B45A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87851" y="6062681"/>
            <a:ext cx="1914583" cy="1895437"/>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Microsoft Visual Studio — Wikipédia">
            <a:extLst>
              <a:ext uri="{FF2B5EF4-FFF2-40B4-BE49-F238E27FC236}">
                <a16:creationId xmlns:a16="http://schemas.microsoft.com/office/drawing/2014/main" id="{FDF6DC5C-63C6-BD02-5A78-0FDE72CD4EE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109611" y="5768156"/>
            <a:ext cx="2347596" cy="2347596"/>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BA62A6FA-CFDE-3BC6-9CFF-6FC7B8F1A0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22859" y="9417778"/>
            <a:ext cx="4660550" cy="1425473"/>
          </a:xfrm>
          <a:prstGeom prst="rect">
            <a:avLst/>
          </a:prstGeom>
          <a:noFill/>
          <a:extLst>
            <a:ext uri="{909E8E84-426E-40DD-AFC4-6F175D3DCCD1}">
              <a14:hiddenFill xmlns:a14="http://schemas.microsoft.com/office/drawing/2010/main">
                <a:solidFill>
                  <a:srgbClr val="FFFFFF"/>
                </a:solidFill>
              </a14:hiddenFill>
            </a:ext>
          </a:extLst>
        </p:spPr>
      </p:pic>
      <p:sp>
        <p:nvSpPr>
          <p:cNvPr id="22" name="_Human centered…">
            <a:extLst>
              <a:ext uri="{FF2B5EF4-FFF2-40B4-BE49-F238E27FC236}">
                <a16:creationId xmlns:a16="http://schemas.microsoft.com/office/drawing/2014/main" id="{B4BCA704-63DC-6ACC-A576-225961C9390C}"/>
              </a:ext>
            </a:extLst>
          </p:cNvPr>
          <p:cNvSpPr txBox="1"/>
          <p:nvPr/>
        </p:nvSpPr>
        <p:spPr>
          <a:xfrm>
            <a:off x="13934566" y="7893756"/>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VS Code</a:t>
            </a:r>
            <a:endParaRPr sz="3200" dirty="0">
              <a:latin typeface="Supply Light" panose="00000400000000000000" pitchFamily="2" charset="0"/>
            </a:endParaRPr>
          </a:p>
        </p:txBody>
      </p:sp>
      <p:sp>
        <p:nvSpPr>
          <p:cNvPr id="23" name="_Human centered…">
            <a:extLst>
              <a:ext uri="{FF2B5EF4-FFF2-40B4-BE49-F238E27FC236}">
                <a16:creationId xmlns:a16="http://schemas.microsoft.com/office/drawing/2014/main" id="{88715ECB-9AEA-A143-14BD-CF89C5485930}"/>
              </a:ext>
            </a:extLst>
          </p:cNvPr>
          <p:cNvSpPr txBox="1"/>
          <p:nvPr/>
        </p:nvSpPr>
        <p:spPr>
          <a:xfrm>
            <a:off x="18171436" y="7939998"/>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Visual Studio</a:t>
            </a:r>
            <a:endParaRPr sz="3200" dirty="0">
              <a:latin typeface="Supply Light" panose="00000400000000000000" pitchFamily="2" charset="0"/>
            </a:endParaRPr>
          </a:p>
        </p:txBody>
      </p:sp>
      <p:sp>
        <p:nvSpPr>
          <p:cNvPr id="24" name="Signe Plus 23">
            <a:extLst>
              <a:ext uri="{FF2B5EF4-FFF2-40B4-BE49-F238E27FC236}">
                <a16:creationId xmlns:a16="http://schemas.microsoft.com/office/drawing/2014/main" id="{AF06FC0D-639B-FA27-A853-F9C621EC71C2}"/>
              </a:ext>
            </a:extLst>
          </p:cNvPr>
          <p:cNvSpPr/>
          <p:nvPr/>
        </p:nvSpPr>
        <p:spPr>
          <a:xfrm>
            <a:off x="7636758" y="9340525"/>
            <a:ext cx="873967" cy="883958"/>
          </a:xfrm>
          <a:prstGeom prst="mathPlus">
            <a:avLst/>
          </a:prstGeom>
          <a:solidFill>
            <a:srgbClr val="32FE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AutoShape 26" descr="Tailwind Css 1 Vector Logo - Download Free SVG Icon | Worldvectorlogo">
            <a:extLst>
              <a:ext uri="{FF2B5EF4-FFF2-40B4-BE49-F238E27FC236}">
                <a16:creationId xmlns:a16="http://schemas.microsoft.com/office/drawing/2014/main" id="{22567D70-C213-9EBB-AF2E-2C353E7E5A25}"/>
              </a:ext>
            </a:extLst>
          </p:cNvPr>
          <p:cNvSpPr>
            <a:spLocks noChangeAspect="1" noChangeArrowheads="1"/>
          </p:cNvSpPr>
          <p:nvPr/>
        </p:nvSpPr>
        <p:spPr bwMode="auto">
          <a:xfrm>
            <a:off x="12496800" y="7162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6" name="AutoShape 28" descr="Tailwind Css 1 Vector Logo - Download Free SVG Icon | Worldvectorlogo">
            <a:extLst>
              <a:ext uri="{FF2B5EF4-FFF2-40B4-BE49-F238E27FC236}">
                <a16:creationId xmlns:a16="http://schemas.microsoft.com/office/drawing/2014/main" id="{7BD23483-A797-DEEF-BE1B-951531D113E4}"/>
              </a:ext>
            </a:extLst>
          </p:cNvPr>
          <p:cNvSpPr>
            <a:spLocks noChangeAspect="1" noChangeArrowheads="1"/>
          </p:cNvSpPr>
          <p:nvPr/>
        </p:nvSpPr>
        <p:spPr bwMode="auto">
          <a:xfrm>
            <a:off x="12649200" y="731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102" name="Picture 30" descr="Tailwindcss logo - Social media &amp; Logos Icons">
            <a:extLst>
              <a:ext uri="{FF2B5EF4-FFF2-40B4-BE49-F238E27FC236}">
                <a16:creationId xmlns:a16="http://schemas.microsoft.com/office/drawing/2014/main" id="{1966A12B-235B-7A66-EF4D-3D10A1D9C4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0725" y="8889239"/>
            <a:ext cx="3670920" cy="18354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93B9FCF5-5979-AEAA-CF1F-12F7963562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D619F67D-3720-34B7-5A9A-501CEB075F0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024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5529892"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_Environnement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pic>
        <p:nvPicPr>
          <p:cNvPr id="3" name="Image 2" descr="Une image contenant texte, capture d’écran, Rectangle, diagramme&#10;&#10;Description générée automatiquement">
            <a:extLst>
              <a:ext uri="{FF2B5EF4-FFF2-40B4-BE49-F238E27FC236}">
                <a16:creationId xmlns:a16="http://schemas.microsoft.com/office/drawing/2014/main" id="{FDB8807F-FAEC-2C2B-9590-AFC6984AA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039" y="4584219"/>
            <a:ext cx="12013485" cy="8040337"/>
          </a:xfrm>
          <a:prstGeom prst="rect">
            <a:avLst/>
          </a:prstGeom>
        </p:spPr>
      </p:pic>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8048210"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_Architecture de l’</a:t>
            </a:r>
            <a:r>
              <a:rPr lang="fr-FR" sz="5400" dirty="0" err="1">
                <a:latin typeface="Supply" panose="00000500000000000000" pitchFamily="2" charset="0"/>
              </a:rPr>
              <a:t>Unified</a:t>
            </a:r>
            <a:r>
              <a:rPr lang="fr-FR" sz="5400" dirty="0">
                <a:latin typeface="Supply" panose="00000500000000000000" pitchFamily="2" charset="0"/>
              </a:rPr>
              <a:t> Control Center</a:t>
            </a:r>
            <a:endParaRPr sz="5400" dirty="0">
              <a:latin typeface="Supply" panose="00000500000000000000" pitchFamily="2" charset="0"/>
            </a:endParaRPr>
          </a:p>
        </p:txBody>
      </p:sp>
      <p:pic>
        <p:nvPicPr>
          <p:cNvPr id="8" name="Image 7">
            <a:extLst>
              <a:ext uri="{FF2B5EF4-FFF2-40B4-BE49-F238E27FC236}">
                <a16:creationId xmlns:a16="http://schemas.microsoft.com/office/drawing/2014/main" id="{9769A834-A910-95CA-4585-50698F3C9503}"/>
              </a:ext>
            </a:extLst>
          </p:cNvPr>
          <p:cNvPicPr>
            <a:picLocks noChangeAspect="1"/>
          </p:cNvPicPr>
          <p:nvPr/>
        </p:nvPicPr>
        <p:blipFill>
          <a:blip r:embed="rId3"/>
          <a:stretch>
            <a:fillRect/>
          </a:stretch>
        </p:blipFill>
        <p:spPr>
          <a:xfrm>
            <a:off x="15713574" y="5345158"/>
            <a:ext cx="3131711" cy="2746664"/>
          </a:xfrm>
          <a:prstGeom prst="rect">
            <a:avLst/>
          </a:prstGeom>
        </p:spPr>
      </p:pic>
      <p:sp>
        <p:nvSpPr>
          <p:cNvPr id="9" name="ZoneTexte 8">
            <a:extLst>
              <a:ext uri="{FF2B5EF4-FFF2-40B4-BE49-F238E27FC236}">
                <a16:creationId xmlns:a16="http://schemas.microsoft.com/office/drawing/2014/main" id="{0898E6A1-23F7-CF7E-5096-8A1EBA7EB1DD}"/>
              </a:ext>
            </a:extLst>
          </p:cNvPr>
          <p:cNvSpPr txBox="1"/>
          <p:nvPr/>
        </p:nvSpPr>
        <p:spPr>
          <a:xfrm>
            <a:off x="15872369" y="8091822"/>
            <a:ext cx="262566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Fichiers d’un module</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pic>
        <p:nvPicPr>
          <p:cNvPr id="4" name="Picture 2">
            <a:extLst>
              <a:ext uri="{FF2B5EF4-FFF2-40B4-BE49-F238E27FC236}">
                <a16:creationId xmlns:a16="http://schemas.microsoft.com/office/drawing/2014/main" id="{59533106-5A6E-34BA-202B-7910C8D90C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9B85596-5C53-4ED0-9209-B94F92076F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8705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_Prototypage d’utilisation de </a:t>
            </a:r>
            <a:r>
              <a:rPr lang="fr-FR" sz="5400" dirty="0" err="1">
                <a:latin typeface="Supply" panose="00000500000000000000" pitchFamily="2" charset="0"/>
              </a:rPr>
              <a:t>frameworks</a:t>
            </a:r>
            <a:r>
              <a:rPr lang="fr-FR" sz="5400" dirty="0">
                <a:latin typeface="Supply" panose="00000500000000000000" pitchFamily="2" charset="0"/>
              </a:rPr>
              <a:t> Web</a:t>
            </a:r>
            <a:endParaRPr sz="5400" dirty="0">
              <a:latin typeface="Supply" panose="00000500000000000000" pitchFamily="2" charset="0"/>
            </a:endParaRPr>
          </a:p>
        </p:txBody>
      </p:sp>
      <p:pic>
        <p:nvPicPr>
          <p:cNvPr id="6" name="Image 5" descr="Une image contenant texte, capture d’écran, logiciel, conception&#10;&#10;Description générée automatiquement">
            <a:extLst>
              <a:ext uri="{FF2B5EF4-FFF2-40B4-BE49-F238E27FC236}">
                <a16:creationId xmlns:a16="http://schemas.microsoft.com/office/drawing/2014/main" id="{1555DDFD-B2F7-A5AD-A794-122609FD7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77" y="4864668"/>
            <a:ext cx="6214309" cy="4600810"/>
          </a:xfrm>
          <a:prstGeom prst="rect">
            <a:avLst/>
          </a:prstGeom>
        </p:spPr>
      </p:pic>
      <p:pic>
        <p:nvPicPr>
          <p:cNvPr id="11" name="Image 10" descr="Une image contenant texte, capture d’écran, logiciel, Page web&#10;&#10;Description générée automatiquement">
            <a:extLst>
              <a:ext uri="{FF2B5EF4-FFF2-40B4-BE49-F238E27FC236}">
                <a16:creationId xmlns:a16="http://schemas.microsoft.com/office/drawing/2014/main" id="{639F9D66-BC2F-BEFE-407F-4321197A4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686" y="4864668"/>
            <a:ext cx="6168748" cy="4600810"/>
          </a:xfrm>
          <a:prstGeom prst="rect">
            <a:avLst/>
          </a:prstGeom>
        </p:spPr>
      </p:pic>
      <p:pic>
        <p:nvPicPr>
          <p:cNvPr id="12" name="Picture 10">
            <a:extLst>
              <a:ext uri="{FF2B5EF4-FFF2-40B4-BE49-F238E27FC236}">
                <a16:creationId xmlns:a16="http://schemas.microsoft.com/office/drawing/2014/main" id="{169BDDB6-DE38-E246-1435-6050AD6631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34572" y="5376337"/>
            <a:ext cx="2370321" cy="237032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416EF84-BA10-2E17-87BC-D8B0FB4C02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1841" y="5718610"/>
            <a:ext cx="1982740" cy="17181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6A3EE57-737F-CC09-88BE-1C683AE1DB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14664" y="5678740"/>
            <a:ext cx="2138271" cy="1859366"/>
          </a:xfrm>
          <a:prstGeom prst="rect">
            <a:avLst/>
          </a:prstGeom>
          <a:noFill/>
          <a:extLst>
            <a:ext uri="{909E8E84-426E-40DD-AFC4-6F175D3DCCD1}">
              <a14:hiddenFill xmlns:a14="http://schemas.microsoft.com/office/drawing/2010/main">
                <a:solidFill>
                  <a:srgbClr val="FFFFFF"/>
                </a:solidFill>
              </a14:hiddenFill>
            </a:ext>
          </a:extLst>
        </p:spPr>
      </p:pic>
      <p:sp>
        <p:nvSpPr>
          <p:cNvPr id="13" name="_Human centered…">
            <a:extLst>
              <a:ext uri="{FF2B5EF4-FFF2-40B4-BE49-F238E27FC236}">
                <a16:creationId xmlns:a16="http://schemas.microsoft.com/office/drawing/2014/main" id="{65E58D6A-EDD6-B759-96AD-F51499A045AB}"/>
              </a:ext>
            </a:extLst>
          </p:cNvPr>
          <p:cNvSpPr txBox="1"/>
          <p:nvPr/>
        </p:nvSpPr>
        <p:spPr>
          <a:xfrm>
            <a:off x="19009156" y="7630205"/>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err="1">
                <a:latin typeface="Supply Light" panose="00000400000000000000" pitchFamily="2" charset="0"/>
              </a:rPr>
              <a:t>Angular</a:t>
            </a:r>
            <a:endParaRPr sz="3200" dirty="0">
              <a:latin typeface="Supply Light" panose="00000400000000000000" pitchFamily="2" charset="0"/>
            </a:endParaRPr>
          </a:p>
        </p:txBody>
      </p:sp>
      <p:sp>
        <p:nvSpPr>
          <p:cNvPr id="14" name="_Human centered…">
            <a:extLst>
              <a:ext uri="{FF2B5EF4-FFF2-40B4-BE49-F238E27FC236}">
                <a16:creationId xmlns:a16="http://schemas.microsoft.com/office/drawing/2014/main" id="{3B15CFB7-B11B-05FD-3E2D-4793E2EC1500}"/>
              </a:ext>
            </a:extLst>
          </p:cNvPr>
          <p:cNvSpPr txBox="1"/>
          <p:nvPr/>
        </p:nvSpPr>
        <p:spPr>
          <a:xfrm>
            <a:off x="16297839" y="7662112"/>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Vue</a:t>
            </a:r>
            <a:endParaRPr sz="3200" dirty="0">
              <a:latin typeface="Supply Light" panose="00000400000000000000" pitchFamily="2" charset="0"/>
            </a:endParaRPr>
          </a:p>
        </p:txBody>
      </p:sp>
      <p:sp>
        <p:nvSpPr>
          <p:cNvPr id="15" name="_Human centered…">
            <a:extLst>
              <a:ext uri="{FF2B5EF4-FFF2-40B4-BE49-F238E27FC236}">
                <a16:creationId xmlns:a16="http://schemas.microsoft.com/office/drawing/2014/main" id="{08DA7366-FE80-3C08-C127-47E07B6EC2F5}"/>
              </a:ext>
            </a:extLst>
          </p:cNvPr>
          <p:cNvSpPr txBox="1"/>
          <p:nvPr/>
        </p:nvSpPr>
        <p:spPr>
          <a:xfrm>
            <a:off x="21471887" y="7600055"/>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React</a:t>
            </a:r>
            <a:endParaRPr sz="3200" dirty="0">
              <a:latin typeface="Supply Light" panose="00000400000000000000" pitchFamily="2" charset="0"/>
            </a:endParaRPr>
          </a:p>
        </p:txBody>
      </p:sp>
      <p:sp>
        <p:nvSpPr>
          <p:cNvPr id="16" name="_Human centered…">
            <a:extLst>
              <a:ext uri="{FF2B5EF4-FFF2-40B4-BE49-F238E27FC236}">
                <a16:creationId xmlns:a16="http://schemas.microsoft.com/office/drawing/2014/main" id="{59837BF5-FE8E-0D4C-CBEB-E98207990BAB}"/>
              </a:ext>
            </a:extLst>
          </p:cNvPr>
          <p:cNvSpPr txBox="1"/>
          <p:nvPr/>
        </p:nvSpPr>
        <p:spPr>
          <a:xfrm>
            <a:off x="2715088" y="9549970"/>
            <a:ext cx="8637196"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Page choisie pour effectuer le prototypage d’utilisation de différents </a:t>
            </a:r>
            <a:r>
              <a:rPr lang="fr-FR" sz="2800" dirty="0" err="1">
                <a:latin typeface="Supply Light" panose="00000400000000000000" pitchFamily="2" charset="0"/>
              </a:rPr>
              <a:t>frameworks</a:t>
            </a:r>
            <a:endParaRPr sz="2800" dirty="0">
              <a:latin typeface="Supply Light" panose="00000400000000000000" pitchFamily="2" charset="0"/>
            </a:endParaRPr>
          </a:p>
        </p:txBody>
      </p:sp>
      <p:sp>
        <p:nvSpPr>
          <p:cNvPr id="18" name="_Human centered…">
            <a:extLst>
              <a:ext uri="{FF2B5EF4-FFF2-40B4-BE49-F238E27FC236}">
                <a16:creationId xmlns:a16="http://schemas.microsoft.com/office/drawing/2014/main" id="{84DC8C3A-EB2B-CBE1-31A1-FFC91A53042A}"/>
              </a:ext>
            </a:extLst>
          </p:cNvPr>
          <p:cNvSpPr txBox="1"/>
          <p:nvPr/>
        </p:nvSpPr>
        <p:spPr>
          <a:xfrm>
            <a:off x="12582537" y="9811042"/>
            <a:ext cx="8637196"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Bilan:</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Tout était faisable sans difficulté</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L’architecture de fichiers compilés différente entre les </a:t>
            </a:r>
            <a:r>
              <a:rPr lang="fr-FR" sz="3200" dirty="0" err="1">
                <a:latin typeface="Supply Light" panose="00000400000000000000" pitchFamily="2" charset="0"/>
              </a:rPr>
              <a:t>frameworks</a:t>
            </a:r>
            <a:endParaRPr lang="fr-FR" sz="32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Peu d’autres différences</a:t>
            </a:r>
          </a:p>
        </p:txBody>
      </p:sp>
      <p:pic>
        <p:nvPicPr>
          <p:cNvPr id="25" name="Picture 2">
            <a:extLst>
              <a:ext uri="{FF2B5EF4-FFF2-40B4-BE49-F238E27FC236}">
                <a16:creationId xmlns:a16="http://schemas.microsoft.com/office/drawing/2014/main" id="{408EDCEC-40E3-70CC-1969-995F0204441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C79630BE-C811-FBBD-A1BE-26055D1A90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3037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_Page principale : fonctionnement</a:t>
            </a:r>
            <a:endParaRPr sz="5400" dirty="0">
              <a:latin typeface="Supply" panose="00000500000000000000" pitchFamily="2" charset="0"/>
            </a:endParaRPr>
          </a:p>
        </p:txBody>
      </p:sp>
      <p:sp>
        <p:nvSpPr>
          <p:cNvPr id="16" name="_Human centered…">
            <a:extLst>
              <a:ext uri="{FF2B5EF4-FFF2-40B4-BE49-F238E27FC236}">
                <a16:creationId xmlns:a16="http://schemas.microsoft.com/office/drawing/2014/main" id="{59837BF5-FE8E-0D4C-CBEB-E98207990BAB}"/>
              </a:ext>
            </a:extLst>
          </p:cNvPr>
          <p:cNvSpPr txBox="1"/>
          <p:nvPr/>
        </p:nvSpPr>
        <p:spPr>
          <a:xfrm>
            <a:off x="2835076" y="9688937"/>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Architecture Web de la page principale</a:t>
            </a:r>
            <a:endParaRPr sz="2800" dirty="0">
              <a:latin typeface="Supply Light" panose="00000400000000000000" pitchFamily="2" charset="0"/>
            </a:endParaRPr>
          </a:p>
        </p:txBody>
      </p:sp>
      <p:pic>
        <p:nvPicPr>
          <p:cNvPr id="9" name="Image 8" descr="Une image contenant texte, capture d’écran, Police, Rectangle&#10;&#10;Description générée automatiquement">
            <a:extLst>
              <a:ext uri="{FF2B5EF4-FFF2-40B4-BE49-F238E27FC236}">
                <a16:creationId xmlns:a16="http://schemas.microsoft.com/office/drawing/2014/main" id="{5C244841-76AF-FCD4-41FD-9418B6C8B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753" y="6182387"/>
            <a:ext cx="6800227" cy="3410085"/>
          </a:xfrm>
          <a:prstGeom prst="rect">
            <a:avLst/>
          </a:prstGeom>
        </p:spPr>
      </p:pic>
      <p:pic>
        <p:nvPicPr>
          <p:cNvPr id="21" name="Image 20">
            <a:extLst>
              <a:ext uri="{FF2B5EF4-FFF2-40B4-BE49-F238E27FC236}">
                <a16:creationId xmlns:a16="http://schemas.microsoft.com/office/drawing/2014/main" id="{0F6E8493-8823-36CD-3996-4669F79D379A}"/>
              </a:ext>
            </a:extLst>
          </p:cNvPr>
          <p:cNvPicPr>
            <a:picLocks noChangeAspect="1"/>
          </p:cNvPicPr>
          <p:nvPr/>
        </p:nvPicPr>
        <p:blipFill>
          <a:blip r:embed="rId3"/>
          <a:stretch>
            <a:fillRect/>
          </a:stretch>
        </p:blipFill>
        <p:spPr>
          <a:xfrm>
            <a:off x="14599920" y="5431763"/>
            <a:ext cx="5364480" cy="5308012"/>
          </a:xfrm>
          <a:prstGeom prst="rect">
            <a:avLst/>
          </a:prstGeom>
        </p:spPr>
      </p:pic>
      <p:sp>
        <p:nvSpPr>
          <p:cNvPr id="22" name="_Human centered…">
            <a:extLst>
              <a:ext uri="{FF2B5EF4-FFF2-40B4-BE49-F238E27FC236}">
                <a16:creationId xmlns:a16="http://schemas.microsoft.com/office/drawing/2014/main" id="{2603C2F1-6812-3D19-C6A6-3A9AA9678C2E}"/>
              </a:ext>
            </a:extLst>
          </p:cNvPr>
          <p:cNvSpPr txBox="1"/>
          <p:nvPr/>
        </p:nvSpPr>
        <p:spPr>
          <a:xfrm>
            <a:off x="14599920" y="10825627"/>
            <a:ext cx="536448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Fichier de configuration Web d’un module</a:t>
            </a:r>
            <a:endParaRPr sz="2800" dirty="0">
              <a:latin typeface="Supply Light" panose="00000400000000000000" pitchFamily="2" charset="0"/>
            </a:endParaRPr>
          </a:p>
        </p:txBody>
      </p:sp>
      <p:pic>
        <p:nvPicPr>
          <p:cNvPr id="23" name="Picture 2">
            <a:extLst>
              <a:ext uri="{FF2B5EF4-FFF2-40B4-BE49-F238E27FC236}">
                <a16:creationId xmlns:a16="http://schemas.microsoft.com/office/drawing/2014/main" id="{6971FA56-9C28-3E1E-F3F8-72F0EB6B71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A97F1742-15E7-1686-FC1D-422EA61A5E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7830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_Page principale : affichage</a:t>
            </a:r>
            <a:endParaRPr sz="5400" dirty="0">
              <a:latin typeface="Supply" panose="00000500000000000000" pitchFamily="2" charset="0"/>
            </a:endParaRPr>
          </a:p>
        </p:txBody>
      </p:sp>
      <p:pic>
        <p:nvPicPr>
          <p:cNvPr id="17" name="Image 16" descr="Une image contenant texte, capture d’écran, logiciel, conception&#10;&#10;Description générée automatiquement">
            <a:extLst>
              <a:ext uri="{FF2B5EF4-FFF2-40B4-BE49-F238E27FC236}">
                <a16:creationId xmlns:a16="http://schemas.microsoft.com/office/drawing/2014/main" id="{46C63341-5439-1541-794D-F75C363FF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686" y="4634169"/>
            <a:ext cx="11353353" cy="7260865"/>
          </a:xfrm>
          <a:prstGeom prst="rect">
            <a:avLst/>
          </a:prstGeom>
        </p:spPr>
      </p:pic>
      <p:sp>
        <p:nvSpPr>
          <p:cNvPr id="19" name="_Human centered…">
            <a:extLst>
              <a:ext uri="{FF2B5EF4-FFF2-40B4-BE49-F238E27FC236}">
                <a16:creationId xmlns:a16="http://schemas.microsoft.com/office/drawing/2014/main" id="{206C5F42-8376-3D32-6A3B-2E15F265D7AF}"/>
              </a:ext>
            </a:extLst>
          </p:cNvPr>
          <p:cNvSpPr txBox="1"/>
          <p:nvPr/>
        </p:nvSpPr>
        <p:spPr>
          <a:xfrm>
            <a:off x="8393152" y="11895034"/>
            <a:ext cx="8637196"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Page principale, avec le menu ouvert et le module MCC MiniLab3 sélectionné</a:t>
            </a:r>
            <a:endParaRPr sz="2800" dirty="0">
              <a:latin typeface="Supply Light" panose="00000400000000000000" pitchFamily="2" charset="0"/>
            </a:endParaRPr>
          </a:p>
        </p:txBody>
      </p:sp>
      <p:pic>
        <p:nvPicPr>
          <p:cNvPr id="3" name="Picture 2">
            <a:extLst>
              <a:ext uri="{FF2B5EF4-FFF2-40B4-BE49-F238E27FC236}">
                <a16:creationId xmlns:a16="http://schemas.microsoft.com/office/drawing/2014/main" id="{50515BCC-18F0-58D9-A399-167765EB48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882DE08-EB07-C95D-EBCB-2903C4EDE8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29329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Numéro de diapositive"/>
          <p:cNvSpPr txBox="1">
            <a:spLocks noGrp="1"/>
          </p:cNvSpPr>
          <p:nvPr>
            <p:ph type="sldNum" sz="quarter" idx="2"/>
          </p:nvPr>
        </p:nvSpPr>
        <p:spPr>
          <a:xfrm>
            <a:off x="2147992" y="13099020"/>
            <a:ext cx="34290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164"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5" name="Rectangle"/>
          <p:cNvSpPr/>
          <p:nvPr/>
        </p:nvSpPr>
        <p:spPr>
          <a:xfrm>
            <a:off x="-5092449" y="935713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6" name="Rectangle"/>
          <p:cNvSpPr/>
          <p:nvPr/>
        </p:nvSpPr>
        <p:spPr>
          <a:xfrm>
            <a:off x="23777714" y="3139504"/>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7" name="Rectangle"/>
          <p:cNvSpPr/>
          <p:nvPr/>
        </p:nvSpPr>
        <p:spPr>
          <a:xfrm>
            <a:off x="1813228" y="8129089"/>
            <a:ext cx="3471308" cy="1244744"/>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8" name="I Brand Platform…"/>
          <p:cNvSpPr txBox="1"/>
          <p:nvPr/>
        </p:nvSpPr>
        <p:spPr>
          <a:xfrm>
            <a:off x="7530896" y="4681082"/>
            <a:ext cx="16016674" cy="8703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numCol="2" spcCol="800833"/>
          <a:lstStyle/>
          <a:p>
            <a:pPr algn="l">
              <a:defRPr sz="2500" b="0">
                <a:latin typeface="Supply-Light"/>
                <a:ea typeface="Supply-Light"/>
                <a:cs typeface="Supply-Light"/>
                <a:sym typeface="Supply-Light"/>
              </a:defRPr>
            </a:pPr>
            <a:r>
              <a:rPr dirty="0"/>
              <a:t>I	Brand Platform</a:t>
            </a:r>
          </a:p>
          <a:p>
            <a:pPr algn="l">
              <a:defRPr sz="2500" b="0">
                <a:latin typeface="Supply-Light"/>
                <a:ea typeface="Supply-Light"/>
                <a:cs typeface="Supply-Light"/>
                <a:sym typeface="Supply-Light"/>
              </a:defRPr>
            </a:pPr>
            <a:r>
              <a:rPr dirty="0"/>
              <a:t>II 	Visual Identity</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1_	Graphical Inspirations</a:t>
            </a:r>
          </a:p>
          <a:p>
            <a:pPr algn="l">
              <a:defRPr sz="2500" b="0">
                <a:latin typeface="Supply-Light"/>
                <a:ea typeface="Supply-Light"/>
                <a:cs typeface="Supply-Light"/>
                <a:sym typeface="Supply-Light"/>
              </a:defRPr>
            </a:pPr>
            <a:r>
              <a:rPr dirty="0"/>
              <a:t>	2_	Colors</a:t>
            </a:r>
          </a:p>
          <a:p>
            <a:pPr algn="l">
              <a:defRPr sz="2500" b="0">
                <a:latin typeface="Supply-Light"/>
                <a:ea typeface="Supply-Light"/>
                <a:cs typeface="Supply-Light"/>
                <a:sym typeface="Supply-Light"/>
              </a:defRPr>
            </a:pPr>
            <a:r>
              <a:rPr dirty="0"/>
              <a:t>	3_	Graphic elements</a:t>
            </a:r>
          </a:p>
          <a:p>
            <a:pPr algn="l">
              <a:defRPr sz="2500" b="0">
                <a:latin typeface="Supply-Light"/>
                <a:ea typeface="Supply-Light"/>
                <a:cs typeface="Supply-Light"/>
                <a:sym typeface="Supply-Light"/>
              </a:defRPr>
            </a:pPr>
            <a:r>
              <a:rPr dirty="0"/>
              <a:t>	4_	Typography</a:t>
            </a:r>
          </a:p>
          <a:p>
            <a:pPr algn="l">
              <a:defRPr sz="2500" b="0">
                <a:latin typeface="Supply-Light"/>
                <a:ea typeface="Supply-Light"/>
                <a:cs typeface="Supply-Light"/>
                <a:sym typeface="Supply-Light"/>
              </a:defRPr>
            </a:pPr>
            <a:r>
              <a:rPr dirty="0"/>
              <a:t>	5_	Logotype</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_”</a:t>
            </a:r>
            <a:r>
              <a:rPr dirty="0" err="1"/>
              <a:t>Arturia</a:t>
            </a:r>
            <a:r>
              <a:rPr dirty="0"/>
              <a:t>” Typography</a:t>
            </a:r>
          </a:p>
          <a:p>
            <a:pPr algn="l">
              <a:defRPr sz="2500" b="0">
                <a:latin typeface="Supply-Light"/>
                <a:ea typeface="Supply-Light"/>
                <a:cs typeface="Supply-Light"/>
                <a:sym typeface="Supply-Light"/>
              </a:defRPr>
            </a:pPr>
            <a:r>
              <a:rPr dirty="0"/>
              <a:t>			_ Baseline</a:t>
            </a:r>
          </a:p>
          <a:p>
            <a:pPr algn="l">
              <a:defRPr sz="2500" b="0">
                <a:latin typeface="Supply-Light"/>
                <a:ea typeface="Supply-Light"/>
                <a:cs typeface="Supply-Light"/>
                <a:sym typeface="Supply-Light"/>
              </a:defRPr>
            </a:pPr>
            <a:r>
              <a:rPr dirty="0"/>
              <a:t>			_ Patch</a:t>
            </a:r>
          </a:p>
          <a:p>
            <a:pPr algn="l">
              <a:defRPr sz="2500" b="0">
                <a:latin typeface="Supply-Light"/>
                <a:ea typeface="Supply-Light"/>
                <a:cs typeface="Supply-Light"/>
                <a:sym typeface="Supply-Light"/>
              </a:defRPr>
            </a:pPr>
            <a:r>
              <a:rPr dirty="0"/>
              <a:t>			_ Classic uses</a:t>
            </a:r>
          </a:p>
          <a:p>
            <a:pPr algn="l">
              <a:defRPr sz="2500" b="0">
                <a:latin typeface="Supply-Light"/>
                <a:ea typeface="Supply-Light"/>
                <a:cs typeface="Supply-Light"/>
                <a:sym typeface="Supply-Light"/>
              </a:defRPr>
            </a:pPr>
            <a:r>
              <a:rPr dirty="0"/>
              <a:t>			_ Others uses</a:t>
            </a:r>
          </a:p>
          <a:p>
            <a:pPr algn="l">
              <a:defRPr sz="2500" b="0">
                <a:latin typeface="Supply-Light"/>
                <a:ea typeface="Supply-Light"/>
                <a:cs typeface="Supply-Light"/>
                <a:sym typeface="Supply-Light"/>
              </a:defRPr>
            </a:pPr>
            <a:r>
              <a:rPr dirty="0"/>
              <a:t>			_ Colors uses</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6_	Grid System</a:t>
            </a:r>
          </a:p>
          <a:p>
            <a:pPr algn="l">
              <a:defRPr sz="2500" b="0">
                <a:latin typeface="Supply-Light"/>
                <a:ea typeface="Supply-Light"/>
                <a:cs typeface="Supply-Light"/>
                <a:sym typeface="Supply-Light"/>
              </a:defRPr>
            </a:pPr>
            <a:r>
              <a:rPr dirty="0"/>
              <a:t>	7_ Iconography &amp; product </a:t>
            </a:r>
            <a:r>
              <a:rPr dirty="0" err="1"/>
              <a:t>Keyvisuals</a:t>
            </a:r>
            <a:endParaRPr dirty="0"/>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_The Steps</a:t>
            </a:r>
          </a:p>
          <a:p>
            <a:pPr algn="l">
              <a:defRPr sz="2500" b="0">
                <a:latin typeface="Supply-Light"/>
                <a:ea typeface="Supply-Light"/>
                <a:cs typeface="Supply-Light"/>
                <a:sym typeface="Supply-Light"/>
              </a:defRPr>
            </a:pPr>
            <a:r>
              <a:rPr dirty="0"/>
              <a:t>			_The Brutes</a:t>
            </a:r>
          </a:p>
          <a:p>
            <a:pPr algn="l">
              <a:defRPr sz="2500" b="0">
                <a:latin typeface="Supply-Light"/>
                <a:ea typeface="Supply-Light"/>
                <a:cs typeface="Supply-Light"/>
                <a:sym typeface="Supply-Light"/>
              </a:defRPr>
            </a:pPr>
            <a:r>
              <a:rPr dirty="0"/>
              <a:t>			_The Freaks</a:t>
            </a:r>
          </a:p>
          <a:p>
            <a:pPr algn="l">
              <a:defRPr sz="2500" b="0">
                <a:latin typeface="Supply-Light"/>
                <a:ea typeface="Supply-Light"/>
                <a:cs typeface="Supply-Light"/>
                <a:sym typeface="Supply-Light"/>
              </a:defRPr>
            </a:pPr>
            <a:r>
              <a:rPr dirty="0"/>
              <a:t>			_The Lab</a:t>
            </a:r>
          </a:p>
          <a:p>
            <a:pPr algn="l">
              <a:defRPr sz="2500" b="0">
                <a:latin typeface="Supply-Light"/>
                <a:ea typeface="Supply-Light"/>
                <a:cs typeface="Supply-Light"/>
                <a:sym typeface="Supply-Light"/>
              </a:defRPr>
            </a:pPr>
            <a:r>
              <a:rPr dirty="0"/>
              <a:t>			_The Fuses</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8_	Products in uses</a:t>
            </a:r>
          </a:p>
          <a:p>
            <a:pPr algn="l">
              <a:defRPr sz="2500" b="0">
                <a:latin typeface="Supply-Light"/>
                <a:ea typeface="Supply-Light"/>
                <a:cs typeface="Supply-Light"/>
                <a:sym typeface="Supply-Light"/>
              </a:defRPr>
            </a:pPr>
            <a:r>
              <a:rPr dirty="0"/>
              <a:t>	9_	Full range visual</a:t>
            </a:r>
          </a:p>
          <a:p>
            <a:pPr algn="l">
              <a:defRPr sz="2500" b="0">
                <a:latin typeface="Supply-Light"/>
                <a:ea typeface="Supply-Light"/>
                <a:cs typeface="Supply-Light"/>
                <a:sym typeface="Supply-Light"/>
              </a:defRPr>
            </a:pPr>
            <a:r>
              <a:rPr dirty="0"/>
              <a:t>	10_ Brand visuals</a:t>
            </a:r>
          </a:p>
          <a:p>
            <a:pPr algn="l">
              <a:defRPr sz="2500" b="0">
                <a:latin typeface="Supply-Light"/>
                <a:ea typeface="Supply-Light"/>
                <a:cs typeface="Supply-Light"/>
                <a:sym typeface="Supply-Light"/>
              </a:defRPr>
            </a:pPr>
            <a:r>
              <a:rPr dirty="0"/>
              <a:t>	11_ How does it live</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_Social media</a:t>
            </a:r>
          </a:p>
          <a:p>
            <a:pPr algn="l">
              <a:defRPr sz="2500" b="0">
                <a:latin typeface="Supply-Light"/>
                <a:ea typeface="Supply-Light"/>
                <a:cs typeface="Supply-Light"/>
                <a:sym typeface="Supply-Light"/>
              </a:defRPr>
            </a:pPr>
            <a:r>
              <a:rPr dirty="0"/>
              <a:t>			_Prints</a:t>
            </a:r>
          </a:p>
          <a:p>
            <a:pPr algn="l">
              <a:defRPr sz="2500" b="0">
                <a:latin typeface="Supply-Light"/>
                <a:ea typeface="Supply-Light"/>
                <a:cs typeface="Supply-Light"/>
                <a:sym typeface="Supply-Light"/>
              </a:defRPr>
            </a:pPr>
            <a:r>
              <a:rPr dirty="0"/>
              <a:t>			_T-shirts</a:t>
            </a:r>
          </a:p>
          <a:p>
            <a:pPr algn="l">
              <a:defRPr sz="2500" b="0">
                <a:latin typeface="Supply-Light"/>
                <a:ea typeface="Supply-Light"/>
                <a:cs typeface="Supply-Light"/>
                <a:sym typeface="Supply-Light"/>
              </a:defRPr>
            </a:pPr>
            <a:r>
              <a:rPr dirty="0"/>
              <a:t>			_PLV</a:t>
            </a:r>
          </a:p>
          <a:p>
            <a:pPr algn="l">
              <a:defRPr sz="2500" b="0">
                <a:latin typeface="Supply-Light"/>
                <a:ea typeface="Supply-Light"/>
                <a:cs typeface="Supply-Light"/>
                <a:sym typeface="Supply-Light"/>
              </a:defRPr>
            </a:pPr>
            <a:r>
              <a:rPr dirty="0"/>
              <a:t>			_Stationary</a:t>
            </a:r>
          </a:p>
          <a:p>
            <a:pPr algn="l">
              <a:defRPr sz="2500" b="0">
                <a:latin typeface="Supply-Light"/>
                <a:ea typeface="Supply-Light"/>
                <a:cs typeface="Supply-Light"/>
                <a:sym typeface="Supply-Light"/>
              </a:defRPr>
            </a:pPr>
            <a:r>
              <a:rPr dirty="0"/>
              <a:t>			_Retail tools</a:t>
            </a:r>
          </a:p>
          <a:p>
            <a:pPr algn="l">
              <a:defRPr sz="2500" b="0">
                <a:latin typeface="Supply-Light"/>
                <a:ea typeface="Supply-Light"/>
                <a:cs typeface="Supply-Light"/>
                <a:sym typeface="Supply-Light"/>
              </a:defRPr>
            </a:pPr>
            <a:r>
              <a:rPr dirty="0"/>
              <a:t>			_Event</a:t>
            </a:r>
          </a:p>
          <a:p>
            <a:pPr algn="l">
              <a:defRPr sz="2500" b="0">
                <a:latin typeface="Supply-Light"/>
                <a:ea typeface="Supply-Light"/>
                <a:cs typeface="Supply-Light"/>
                <a:sym typeface="Supply-Light"/>
              </a:defRPr>
            </a:pPr>
            <a:r>
              <a:rPr dirty="0"/>
              <a:t>			_Packaging</a:t>
            </a:r>
          </a:p>
          <a:p>
            <a:pPr algn="l">
              <a:defRPr sz="2500" b="0">
                <a:latin typeface="Supply-Light"/>
                <a:ea typeface="Supply-Light"/>
                <a:cs typeface="Supply-Light"/>
                <a:sym typeface="Supply-Light"/>
              </a:defRPr>
            </a:pPr>
            <a:r>
              <a:rPr dirty="0"/>
              <a:t>			_Newsletter</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12. Catalog</a:t>
            </a:r>
          </a:p>
          <a:p>
            <a:pPr algn="l">
              <a:defRPr sz="2500" b="0">
                <a:latin typeface="Supply-Light"/>
                <a:ea typeface="Supply-Light"/>
                <a:cs typeface="Supply-Light"/>
                <a:sym typeface="Supply-Light"/>
              </a:defRPr>
            </a:pPr>
            <a:r>
              <a:rPr dirty="0"/>
              <a:t>	13. Products shoot</a:t>
            </a:r>
          </a:p>
          <a:p>
            <a:pPr algn="l">
              <a:defRPr sz="2500" b="0">
                <a:latin typeface="Supply-Light"/>
                <a:ea typeface="Supply-Light"/>
                <a:cs typeface="Supply-Light"/>
                <a:sym typeface="Supply-Light"/>
              </a:defRPr>
            </a:pPr>
            <a:r>
              <a:rPr dirty="0"/>
              <a:t>	14. List of visual </a:t>
            </a:r>
            <a:r>
              <a:rPr dirty="0" err="1"/>
              <a:t>artits</a:t>
            </a:r>
            <a:endParaRPr dirty="0"/>
          </a:p>
        </p:txBody>
      </p:sp>
      <p:sp>
        <p:nvSpPr>
          <p:cNvPr id="169" name="_Index"/>
          <p:cNvSpPr txBox="1"/>
          <p:nvPr/>
        </p:nvSpPr>
        <p:spPr>
          <a:xfrm>
            <a:off x="-669479" y="822102"/>
            <a:ext cx="7246621" cy="284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nSpc>
                <a:spcPct val="110000"/>
              </a:lnSpc>
              <a:defRPr sz="18000" b="0">
                <a:latin typeface="Supply-UltraLight"/>
                <a:ea typeface="Supply-UltraLight"/>
                <a:cs typeface="Supply-UltraLight"/>
                <a:sym typeface="Supply-UltraLight"/>
              </a:defRPr>
            </a:lvl1pPr>
          </a:lstStyle>
          <a:p>
            <a:r>
              <a:rPr lang="fr-FR" dirty="0"/>
              <a:t>_Index</a:t>
            </a:r>
          </a:p>
        </p:txBody>
      </p:sp>
      <p:pic>
        <p:nvPicPr>
          <p:cNvPr id="2" name="Picture 2">
            <a:extLst>
              <a:ext uri="{FF2B5EF4-FFF2-40B4-BE49-F238E27FC236}">
                <a16:creationId xmlns:a16="http://schemas.microsoft.com/office/drawing/2014/main" id="{8871BC33-EEDB-0F23-9626-2D6003BEF6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20BD8F-3FDB-996D-C7F7-EC4ABC0957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9A7AD44-AAF6-642C-6B55-BF1262C3468D}"/>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_Architecture Web de l’Arturia Software Center</a:t>
            </a:r>
            <a:endParaRPr sz="5400" dirty="0">
              <a:latin typeface="Supply" panose="00000500000000000000" pitchFamily="2" charset="0"/>
            </a:endParaRPr>
          </a:p>
        </p:txBody>
      </p:sp>
      <p:pic>
        <p:nvPicPr>
          <p:cNvPr id="4" name="Image 3" descr="Une image contenant texte, capture d’écran, diagramme, Rectangle&#10;&#10;Description générée automatiquement">
            <a:extLst>
              <a:ext uri="{FF2B5EF4-FFF2-40B4-BE49-F238E27FC236}">
                <a16:creationId xmlns:a16="http://schemas.microsoft.com/office/drawing/2014/main" id="{CA2FDC87-B81B-C8E4-B8A4-EBAE95A60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07" y="4774631"/>
            <a:ext cx="14831020" cy="6895278"/>
          </a:xfrm>
          <a:prstGeom prst="rect">
            <a:avLst/>
          </a:prstGeom>
        </p:spPr>
      </p:pic>
      <p:sp>
        <p:nvSpPr>
          <p:cNvPr id="6" name="_Human centered…">
            <a:extLst>
              <a:ext uri="{FF2B5EF4-FFF2-40B4-BE49-F238E27FC236}">
                <a16:creationId xmlns:a16="http://schemas.microsoft.com/office/drawing/2014/main" id="{B60D0A7B-5A5F-59C7-797A-2C1D1ED0B160}"/>
              </a:ext>
            </a:extLst>
          </p:cNvPr>
          <p:cNvSpPr txBox="1"/>
          <p:nvPr/>
        </p:nvSpPr>
        <p:spPr>
          <a:xfrm>
            <a:off x="8393152" y="12110478"/>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Schéma de l’architecture de l’ASC Web</a:t>
            </a:r>
            <a:endParaRPr sz="2800" dirty="0">
              <a:latin typeface="Supply Light" panose="00000400000000000000" pitchFamily="2" charset="0"/>
            </a:endParaRPr>
          </a:p>
        </p:txBody>
      </p:sp>
      <p:pic>
        <p:nvPicPr>
          <p:cNvPr id="8" name="Picture 2">
            <a:extLst>
              <a:ext uri="{FF2B5EF4-FFF2-40B4-BE49-F238E27FC236}">
                <a16:creationId xmlns:a16="http://schemas.microsoft.com/office/drawing/2014/main" id="{929F12E3-C207-C4C8-F7FC-127D59E5C7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104A62C-DFC9-A399-0590-1DAE37DFC0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8524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 : pages principales</a:t>
            </a:r>
            <a:endParaRPr sz="5400" dirty="0">
              <a:latin typeface="Supply" panose="00000500000000000000" pitchFamily="2" charset="0"/>
            </a:endParaRPr>
          </a:p>
        </p:txBody>
      </p:sp>
      <p:pic>
        <p:nvPicPr>
          <p:cNvPr id="14" name="Picture 2">
            <a:extLst>
              <a:ext uri="{FF2B5EF4-FFF2-40B4-BE49-F238E27FC236}">
                <a16:creationId xmlns:a16="http://schemas.microsoft.com/office/drawing/2014/main" id="{63D39FBD-3CAB-E5BD-6C7C-410328230E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2994CD7C-FD5A-59B6-7D8C-1807592490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 18">
            <a:extLst>
              <a:ext uri="{FF2B5EF4-FFF2-40B4-BE49-F238E27FC236}">
                <a16:creationId xmlns:a16="http://schemas.microsoft.com/office/drawing/2014/main" id="{41FAE761-B487-C708-E7AC-8B29578187E0}"/>
              </a:ext>
            </a:extLst>
          </p:cNvPr>
          <p:cNvPicPr>
            <a:picLocks noChangeAspect="1"/>
          </p:cNvPicPr>
          <p:nvPr/>
        </p:nvPicPr>
        <p:blipFill>
          <a:blip r:embed="rId3"/>
          <a:stretch>
            <a:fillRect/>
          </a:stretch>
        </p:blipFill>
        <p:spPr>
          <a:xfrm>
            <a:off x="432436" y="5124019"/>
            <a:ext cx="6896729" cy="5637653"/>
          </a:xfrm>
          <a:prstGeom prst="rect">
            <a:avLst/>
          </a:prstGeom>
        </p:spPr>
      </p:pic>
      <p:pic>
        <p:nvPicPr>
          <p:cNvPr id="23" name="Image 22">
            <a:extLst>
              <a:ext uri="{FF2B5EF4-FFF2-40B4-BE49-F238E27FC236}">
                <a16:creationId xmlns:a16="http://schemas.microsoft.com/office/drawing/2014/main" id="{D61A46B5-D313-EA49-B748-9DABD07E8A50}"/>
              </a:ext>
            </a:extLst>
          </p:cNvPr>
          <p:cNvPicPr>
            <a:picLocks noChangeAspect="1"/>
          </p:cNvPicPr>
          <p:nvPr/>
        </p:nvPicPr>
        <p:blipFill>
          <a:blip r:embed="rId4"/>
          <a:stretch>
            <a:fillRect/>
          </a:stretch>
        </p:blipFill>
        <p:spPr>
          <a:xfrm>
            <a:off x="15570441" y="4973558"/>
            <a:ext cx="7142571" cy="5788114"/>
          </a:xfrm>
          <a:prstGeom prst="rect">
            <a:avLst/>
          </a:prstGeom>
        </p:spPr>
      </p:pic>
      <p:pic>
        <p:nvPicPr>
          <p:cNvPr id="25" name="Image 24">
            <a:extLst>
              <a:ext uri="{FF2B5EF4-FFF2-40B4-BE49-F238E27FC236}">
                <a16:creationId xmlns:a16="http://schemas.microsoft.com/office/drawing/2014/main" id="{198AAD71-FF39-E933-6277-B7557F86A998}"/>
              </a:ext>
            </a:extLst>
          </p:cNvPr>
          <p:cNvPicPr>
            <a:picLocks noChangeAspect="1"/>
          </p:cNvPicPr>
          <p:nvPr/>
        </p:nvPicPr>
        <p:blipFill>
          <a:blip r:embed="rId5"/>
          <a:stretch>
            <a:fillRect/>
          </a:stretch>
        </p:blipFill>
        <p:spPr>
          <a:xfrm>
            <a:off x="7863766" y="5022252"/>
            <a:ext cx="7142571" cy="5815536"/>
          </a:xfrm>
          <a:prstGeom prst="rect">
            <a:avLst/>
          </a:prstGeom>
        </p:spPr>
      </p:pic>
      <p:sp>
        <p:nvSpPr>
          <p:cNvPr id="26" name="_Human centered…">
            <a:extLst>
              <a:ext uri="{FF2B5EF4-FFF2-40B4-BE49-F238E27FC236}">
                <a16:creationId xmlns:a16="http://schemas.microsoft.com/office/drawing/2014/main" id="{40ADF322-8923-E0C9-A6A2-AC913D901635}"/>
              </a:ext>
            </a:extLst>
          </p:cNvPr>
          <p:cNvSpPr txBox="1"/>
          <p:nvPr/>
        </p:nvSpPr>
        <p:spPr>
          <a:xfrm>
            <a:off x="-437798" y="10761672"/>
            <a:ext cx="86371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Page « </a:t>
            </a:r>
            <a:r>
              <a:rPr lang="fr-FR" sz="2800" dirty="0" err="1">
                <a:latin typeface="Supply Light" panose="00000400000000000000" pitchFamily="2" charset="0"/>
              </a:rPr>
              <a:t>My</a:t>
            </a:r>
            <a:r>
              <a:rPr lang="fr-FR" sz="2800" dirty="0">
                <a:latin typeface="Supply Light" panose="00000400000000000000" pitchFamily="2" charset="0"/>
              </a:rPr>
              <a:t> </a:t>
            </a:r>
            <a:r>
              <a:rPr lang="fr-FR" sz="2800" dirty="0" err="1">
                <a:latin typeface="Supply Light" panose="00000400000000000000" pitchFamily="2" charset="0"/>
              </a:rPr>
              <a:t>Products</a:t>
            </a:r>
            <a:r>
              <a:rPr lang="fr-FR" sz="2800" dirty="0">
                <a:latin typeface="Supply Light" panose="00000400000000000000" pitchFamily="2" charset="0"/>
              </a:rPr>
              <a:t> » de l’ASC</a:t>
            </a:r>
            <a:endParaRPr sz="2800" dirty="0">
              <a:latin typeface="Supply Light" panose="00000400000000000000" pitchFamily="2" charset="0"/>
            </a:endParaRPr>
          </a:p>
        </p:txBody>
      </p:sp>
      <p:sp>
        <p:nvSpPr>
          <p:cNvPr id="27" name="_Human centered…">
            <a:extLst>
              <a:ext uri="{FF2B5EF4-FFF2-40B4-BE49-F238E27FC236}">
                <a16:creationId xmlns:a16="http://schemas.microsoft.com/office/drawing/2014/main" id="{66A58C3C-42C5-CE61-4B7F-2ACA0F8345C7}"/>
              </a:ext>
            </a:extLst>
          </p:cNvPr>
          <p:cNvSpPr txBox="1"/>
          <p:nvPr/>
        </p:nvSpPr>
        <p:spPr>
          <a:xfrm>
            <a:off x="6933245" y="10793981"/>
            <a:ext cx="86371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Détail d’un produit de l’ASC</a:t>
            </a:r>
            <a:endParaRPr sz="2800" dirty="0">
              <a:latin typeface="Supply Light" panose="00000400000000000000" pitchFamily="2" charset="0"/>
            </a:endParaRPr>
          </a:p>
        </p:txBody>
      </p:sp>
      <p:sp>
        <p:nvSpPr>
          <p:cNvPr id="28" name="_Human centered…">
            <a:extLst>
              <a:ext uri="{FF2B5EF4-FFF2-40B4-BE49-F238E27FC236}">
                <a16:creationId xmlns:a16="http://schemas.microsoft.com/office/drawing/2014/main" id="{E781F702-4E98-2CDE-5411-80F9E2EA8510}"/>
              </a:ext>
            </a:extLst>
          </p:cNvPr>
          <p:cNvSpPr txBox="1"/>
          <p:nvPr/>
        </p:nvSpPr>
        <p:spPr>
          <a:xfrm>
            <a:off x="15006337" y="10793981"/>
            <a:ext cx="8637196"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Liste des sous-produits d’un produit « Bundle » de l’ASC</a:t>
            </a:r>
            <a:endParaRPr sz="2800" dirty="0">
              <a:latin typeface="Supply Light" panose="00000400000000000000" pitchFamily="2" charset="0"/>
            </a:endParaRPr>
          </a:p>
        </p:txBody>
      </p:sp>
    </p:spTree>
    <p:extLst>
      <p:ext uri="{BB962C8B-B14F-4D97-AF65-F5344CB8AC3E}">
        <p14:creationId xmlns:p14="http://schemas.microsoft.com/office/powerpoint/2010/main" val="25648054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 : connexion</a:t>
            </a:r>
            <a:endParaRPr sz="5400" dirty="0">
              <a:latin typeface="Supply" panose="00000500000000000000" pitchFamily="2" charset="0"/>
            </a:endParaRPr>
          </a:p>
        </p:txBody>
      </p:sp>
      <p:pic>
        <p:nvPicPr>
          <p:cNvPr id="6" name="Image 5" descr="Une image contenant texte, capture d’écran, Logiciel multimédia&#10;&#10;Description générée automatiquement">
            <a:extLst>
              <a:ext uri="{FF2B5EF4-FFF2-40B4-BE49-F238E27FC236}">
                <a16:creationId xmlns:a16="http://schemas.microsoft.com/office/drawing/2014/main" id="{20460932-615C-3B4D-98D1-0EC64C1F2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72" y="4714214"/>
            <a:ext cx="8229724" cy="4287572"/>
          </a:xfrm>
          <a:prstGeom prst="rect">
            <a:avLst/>
          </a:prstGeom>
        </p:spPr>
      </p:pic>
      <p:pic>
        <p:nvPicPr>
          <p:cNvPr id="11" name="Image 10" descr="Une image contenant texte, capture d’écran, Logiciel multimédia, ordinateur&#10;&#10;Description générée automatiquement">
            <a:extLst>
              <a:ext uri="{FF2B5EF4-FFF2-40B4-BE49-F238E27FC236}">
                <a16:creationId xmlns:a16="http://schemas.microsoft.com/office/drawing/2014/main" id="{342CB4C2-75B9-03A4-76A4-2CF855A5C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660" y="6245301"/>
            <a:ext cx="7950397" cy="4158179"/>
          </a:xfrm>
          <a:prstGeom prst="rect">
            <a:avLst/>
          </a:prstGeom>
        </p:spPr>
      </p:pic>
      <p:pic>
        <p:nvPicPr>
          <p:cNvPr id="13" name="Image 12" descr="Une image contenant capture d’écran, texte, conception&#10;&#10;Description générée automatiquement">
            <a:extLst>
              <a:ext uri="{FF2B5EF4-FFF2-40B4-BE49-F238E27FC236}">
                <a16:creationId xmlns:a16="http://schemas.microsoft.com/office/drawing/2014/main" id="{A7664764-F61D-D822-9588-35AD9DA9D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4385" y="4401067"/>
            <a:ext cx="8989616" cy="6513733"/>
          </a:xfrm>
          <a:prstGeom prst="rect">
            <a:avLst/>
          </a:prstGeom>
        </p:spPr>
      </p:pic>
      <p:pic>
        <p:nvPicPr>
          <p:cNvPr id="9" name="Image 8" descr="Une image contenant texte, capture d’écran, logiciel, Page web&#10;&#10;Description générée automatiquement">
            <a:extLst>
              <a:ext uri="{FF2B5EF4-FFF2-40B4-BE49-F238E27FC236}">
                <a16:creationId xmlns:a16="http://schemas.microsoft.com/office/drawing/2014/main" id="{00BBC7B1-411C-DA65-8CF2-0184FE25F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8513" y="8355566"/>
            <a:ext cx="8014955" cy="4178009"/>
          </a:xfrm>
          <a:prstGeom prst="rect">
            <a:avLst/>
          </a:prstGeom>
        </p:spPr>
      </p:pic>
      <p:pic>
        <p:nvPicPr>
          <p:cNvPr id="14" name="Picture 2">
            <a:extLst>
              <a:ext uri="{FF2B5EF4-FFF2-40B4-BE49-F238E27FC236}">
                <a16:creationId xmlns:a16="http://schemas.microsoft.com/office/drawing/2014/main" id="{63D39FBD-3CAB-E5BD-6C7C-410328230E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2994CD7C-FD5A-59B6-7D8C-1807592490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
        <p:nvSpPr>
          <p:cNvPr id="16" name="_Human centered…">
            <a:extLst>
              <a:ext uri="{FF2B5EF4-FFF2-40B4-BE49-F238E27FC236}">
                <a16:creationId xmlns:a16="http://schemas.microsoft.com/office/drawing/2014/main" id="{E06C3B89-3818-F4CB-A6F3-C8860795A78C}"/>
              </a:ext>
            </a:extLst>
          </p:cNvPr>
          <p:cNvSpPr txBox="1"/>
          <p:nvPr/>
        </p:nvSpPr>
        <p:spPr>
          <a:xfrm>
            <a:off x="3586874" y="12533575"/>
            <a:ext cx="86371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Etapes de connexion de l’ASC</a:t>
            </a:r>
            <a:endParaRPr sz="2800" dirty="0">
              <a:latin typeface="Supply Light" panose="00000400000000000000" pitchFamily="2" charset="0"/>
            </a:endParaRPr>
          </a:p>
        </p:txBody>
      </p:sp>
      <p:sp>
        <p:nvSpPr>
          <p:cNvPr id="17" name="_Human centered…">
            <a:extLst>
              <a:ext uri="{FF2B5EF4-FFF2-40B4-BE49-F238E27FC236}">
                <a16:creationId xmlns:a16="http://schemas.microsoft.com/office/drawing/2014/main" id="{897F1748-FEC9-71DA-8E75-E712BB642CE3}"/>
              </a:ext>
            </a:extLst>
          </p:cNvPr>
          <p:cNvSpPr txBox="1"/>
          <p:nvPr/>
        </p:nvSpPr>
        <p:spPr>
          <a:xfrm>
            <a:off x="15690214" y="10925598"/>
            <a:ext cx="86371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Diagramme de la connexion ASC</a:t>
            </a:r>
            <a:endParaRPr sz="2800" dirty="0">
              <a:latin typeface="Supply Light" panose="00000400000000000000" pitchFamily="2" charset="0"/>
            </a:endParaRPr>
          </a:p>
        </p:txBody>
      </p:sp>
    </p:spTree>
    <p:extLst>
      <p:ext uri="{BB962C8B-B14F-4D97-AF65-F5344CB8AC3E}">
        <p14:creationId xmlns:p14="http://schemas.microsoft.com/office/powerpoint/2010/main" val="283209890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0526" y="13098230"/>
            <a:ext cx="254077" cy="72584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 : installation</a:t>
            </a:r>
            <a:endParaRPr sz="5400" dirty="0">
              <a:latin typeface="Supply" panose="00000500000000000000" pitchFamily="2" charset="0"/>
            </a:endParaRPr>
          </a:p>
        </p:txBody>
      </p:sp>
      <p:pic>
        <p:nvPicPr>
          <p:cNvPr id="4" name="Picture 2">
            <a:extLst>
              <a:ext uri="{FF2B5EF4-FFF2-40B4-BE49-F238E27FC236}">
                <a16:creationId xmlns:a16="http://schemas.microsoft.com/office/drawing/2014/main" id="{EE937CA5-9D50-A670-32AB-C38639876F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F899E17-85D4-795F-8787-9D45A2E9F4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77ABF46F-8457-D23B-09D9-6A8D33AB8C94}"/>
              </a:ext>
            </a:extLst>
          </p:cNvPr>
          <p:cNvPicPr>
            <a:picLocks noChangeAspect="1"/>
          </p:cNvPicPr>
          <p:nvPr/>
        </p:nvPicPr>
        <p:blipFill>
          <a:blip r:embed="rId3"/>
          <a:stretch>
            <a:fillRect/>
          </a:stretch>
        </p:blipFill>
        <p:spPr>
          <a:xfrm>
            <a:off x="9566201" y="7504864"/>
            <a:ext cx="3049722" cy="933589"/>
          </a:xfrm>
          <a:prstGeom prst="rect">
            <a:avLst/>
          </a:prstGeom>
        </p:spPr>
      </p:pic>
      <p:pic>
        <p:nvPicPr>
          <p:cNvPr id="15" name="Image 14">
            <a:extLst>
              <a:ext uri="{FF2B5EF4-FFF2-40B4-BE49-F238E27FC236}">
                <a16:creationId xmlns:a16="http://schemas.microsoft.com/office/drawing/2014/main" id="{8ED563C4-E266-84BC-FF84-16C04A87C0D5}"/>
              </a:ext>
            </a:extLst>
          </p:cNvPr>
          <p:cNvPicPr>
            <a:picLocks noChangeAspect="1"/>
          </p:cNvPicPr>
          <p:nvPr/>
        </p:nvPicPr>
        <p:blipFill>
          <a:blip r:embed="rId4"/>
          <a:stretch>
            <a:fillRect/>
          </a:stretch>
        </p:blipFill>
        <p:spPr>
          <a:xfrm>
            <a:off x="23020" y="6583074"/>
            <a:ext cx="2230612" cy="692259"/>
          </a:xfrm>
          <a:prstGeom prst="rect">
            <a:avLst/>
          </a:prstGeom>
        </p:spPr>
      </p:pic>
      <p:pic>
        <p:nvPicPr>
          <p:cNvPr id="17" name="Image 16">
            <a:extLst>
              <a:ext uri="{FF2B5EF4-FFF2-40B4-BE49-F238E27FC236}">
                <a16:creationId xmlns:a16="http://schemas.microsoft.com/office/drawing/2014/main" id="{2B100B36-F78D-E34D-C5C8-297A5E74347D}"/>
              </a:ext>
            </a:extLst>
          </p:cNvPr>
          <p:cNvPicPr>
            <a:picLocks noChangeAspect="1"/>
          </p:cNvPicPr>
          <p:nvPr/>
        </p:nvPicPr>
        <p:blipFill>
          <a:blip r:embed="rId5"/>
          <a:stretch>
            <a:fillRect/>
          </a:stretch>
        </p:blipFill>
        <p:spPr>
          <a:xfrm>
            <a:off x="23020" y="5568978"/>
            <a:ext cx="2230612" cy="713188"/>
          </a:xfrm>
          <a:prstGeom prst="rect">
            <a:avLst/>
          </a:prstGeom>
        </p:spPr>
      </p:pic>
      <p:pic>
        <p:nvPicPr>
          <p:cNvPr id="19" name="Image 18">
            <a:extLst>
              <a:ext uri="{FF2B5EF4-FFF2-40B4-BE49-F238E27FC236}">
                <a16:creationId xmlns:a16="http://schemas.microsoft.com/office/drawing/2014/main" id="{DD18896B-3345-23AF-87F0-C4BFEBBC7C33}"/>
              </a:ext>
            </a:extLst>
          </p:cNvPr>
          <p:cNvPicPr>
            <a:picLocks noChangeAspect="1"/>
          </p:cNvPicPr>
          <p:nvPr/>
        </p:nvPicPr>
        <p:blipFill>
          <a:blip r:embed="rId6"/>
          <a:stretch>
            <a:fillRect/>
          </a:stretch>
        </p:blipFill>
        <p:spPr>
          <a:xfrm>
            <a:off x="18640085" y="9595048"/>
            <a:ext cx="4186800" cy="1224440"/>
          </a:xfrm>
          <a:prstGeom prst="rect">
            <a:avLst/>
          </a:prstGeom>
        </p:spPr>
      </p:pic>
      <p:pic>
        <p:nvPicPr>
          <p:cNvPr id="21" name="Image 20">
            <a:extLst>
              <a:ext uri="{FF2B5EF4-FFF2-40B4-BE49-F238E27FC236}">
                <a16:creationId xmlns:a16="http://schemas.microsoft.com/office/drawing/2014/main" id="{A40CBFF8-6094-CC0E-418B-76DBE70B34F2}"/>
              </a:ext>
            </a:extLst>
          </p:cNvPr>
          <p:cNvPicPr>
            <a:picLocks noChangeAspect="1"/>
          </p:cNvPicPr>
          <p:nvPr/>
        </p:nvPicPr>
        <p:blipFill>
          <a:blip r:embed="rId7"/>
          <a:stretch>
            <a:fillRect/>
          </a:stretch>
        </p:blipFill>
        <p:spPr>
          <a:xfrm>
            <a:off x="43222" y="4561495"/>
            <a:ext cx="2262509" cy="690258"/>
          </a:xfrm>
          <a:prstGeom prst="rect">
            <a:avLst/>
          </a:prstGeom>
        </p:spPr>
      </p:pic>
      <p:pic>
        <p:nvPicPr>
          <p:cNvPr id="23" name="Image 22">
            <a:extLst>
              <a:ext uri="{FF2B5EF4-FFF2-40B4-BE49-F238E27FC236}">
                <a16:creationId xmlns:a16="http://schemas.microsoft.com/office/drawing/2014/main" id="{3C59AF3F-AB26-AE71-61A0-8E90CAFD505C}"/>
              </a:ext>
            </a:extLst>
          </p:cNvPr>
          <p:cNvPicPr>
            <a:picLocks noChangeAspect="1"/>
          </p:cNvPicPr>
          <p:nvPr/>
        </p:nvPicPr>
        <p:blipFill>
          <a:blip r:embed="rId8"/>
          <a:stretch>
            <a:fillRect/>
          </a:stretch>
        </p:blipFill>
        <p:spPr>
          <a:xfrm>
            <a:off x="14154697" y="8599338"/>
            <a:ext cx="3947588" cy="2221867"/>
          </a:xfrm>
          <a:prstGeom prst="rect">
            <a:avLst/>
          </a:prstGeom>
        </p:spPr>
      </p:pic>
      <p:pic>
        <p:nvPicPr>
          <p:cNvPr id="25" name="Image 24">
            <a:extLst>
              <a:ext uri="{FF2B5EF4-FFF2-40B4-BE49-F238E27FC236}">
                <a16:creationId xmlns:a16="http://schemas.microsoft.com/office/drawing/2014/main" id="{425F1C5B-DABA-585A-5C71-3FA2CDCC2F33}"/>
              </a:ext>
            </a:extLst>
          </p:cNvPr>
          <p:cNvPicPr>
            <a:picLocks noChangeAspect="1"/>
          </p:cNvPicPr>
          <p:nvPr/>
        </p:nvPicPr>
        <p:blipFill>
          <a:blip r:embed="rId9"/>
          <a:stretch>
            <a:fillRect/>
          </a:stretch>
        </p:blipFill>
        <p:spPr>
          <a:xfrm>
            <a:off x="14102923" y="5461157"/>
            <a:ext cx="3999362" cy="2221868"/>
          </a:xfrm>
          <a:prstGeom prst="rect">
            <a:avLst/>
          </a:prstGeom>
        </p:spPr>
      </p:pic>
      <p:pic>
        <p:nvPicPr>
          <p:cNvPr id="27" name="Image 26">
            <a:extLst>
              <a:ext uri="{FF2B5EF4-FFF2-40B4-BE49-F238E27FC236}">
                <a16:creationId xmlns:a16="http://schemas.microsoft.com/office/drawing/2014/main" id="{B16528B9-4623-0D8D-9294-8C0643295108}"/>
              </a:ext>
            </a:extLst>
          </p:cNvPr>
          <p:cNvPicPr>
            <a:picLocks noChangeAspect="1"/>
          </p:cNvPicPr>
          <p:nvPr/>
        </p:nvPicPr>
        <p:blipFill>
          <a:blip r:embed="rId10"/>
          <a:stretch>
            <a:fillRect/>
          </a:stretch>
        </p:blipFill>
        <p:spPr>
          <a:xfrm>
            <a:off x="9566201" y="8975383"/>
            <a:ext cx="3049722" cy="999489"/>
          </a:xfrm>
          <a:prstGeom prst="rect">
            <a:avLst/>
          </a:prstGeom>
        </p:spPr>
      </p:pic>
      <p:pic>
        <p:nvPicPr>
          <p:cNvPr id="29" name="Image 28">
            <a:extLst>
              <a:ext uri="{FF2B5EF4-FFF2-40B4-BE49-F238E27FC236}">
                <a16:creationId xmlns:a16="http://schemas.microsoft.com/office/drawing/2014/main" id="{D99B5545-3919-9595-B2E8-BBA6606AEA46}"/>
              </a:ext>
            </a:extLst>
          </p:cNvPr>
          <p:cNvPicPr>
            <a:picLocks noChangeAspect="1"/>
          </p:cNvPicPr>
          <p:nvPr/>
        </p:nvPicPr>
        <p:blipFill>
          <a:blip r:embed="rId11"/>
          <a:stretch>
            <a:fillRect/>
          </a:stretch>
        </p:blipFill>
        <p:spPr>
          <a:xfrm>
            <a:off x="43222" y="7598545"/>
            <a:ext cx="2230611" cy="876991"/>
          </a:xfrm>
          <a:prstGeom prst="rect">
            <a:avLst/>
          </a:prstGeom>
        </p:spPr>
      </p:pic>
      <p:pic>
        <p:nvPicPr>
          <p:cNvPr id="31" name="Image 30">
            <a:extLst>
              <a:ext uri="{FF2B5EF4-FFF2-40B4-BE49-F238E27FC236}">
                <a16:creationId xmlns:a16="http://schemas.microsoft.com/office/drawing/2014/main" id="{3BB7A8FD-1BD4-64B9-D458-7A42AB4BD536}"/>
              </a:ext>
            </a:extLst>
          </p:cNvPr>
          <p:cNvPicPr>
            <a:picLocks noChangeAspect="1"/>
          </p:cNvPicPr>
          <p:nvPr/>
        </p:nvPicPr>
        <p:blipFill>
          <a:blip r:embed="rId12"/>
          <a:stretch>
            <a:fillRect/>
          </a:stretch>
        </p:blipFill>
        <p:spPr>
          <a:xfrm>
            <a:off x="23020" y="10689809"/>
            <a:ext cx="2181934" cy="751760"/>
          </a:xfrm>
          <a:prstGeom prst="rect">
            <a:avLst/>
          </a:prstGeom>
        </p:spPr>
      </p:pic>
      <p:pic>
        <p:nvPicPr>
          <p:cNvPr id="33" name="Image 32">
            <a:extLst>
              <a:ext uri="{FF2B5EF4-FFF2-40B4-BE49-F238E27FC236}">
                <a16:creationId xmlns:a16="http://schemas.microsoft.com/office/drawing/2014/main" id="{27F31BB1-7478-9A5A-7D0A-6DD49FADE6E1}"/>
              </a:ext>
            </a:extLst>
          </p:cNvPr>
          <p:cNvPicPr>
            <a:picLocks noChangeAspect="1"/>
          </p:cNvPicPr>
          <p:nvPr/>
        </p:nvPicPr>
        <p:blipFill>
          <a:blip r:embed="rId13"/>
          <a:stretch>
            <a:fillRect/>
          </a:stretch>
        </p:blipFill>
        <p:spPr>
          <a:xfrm>
            <a:off x="51693" y="8741441"/>
            <a:ext cx="2191855" cy="774709"/>
          </a:xfrm>
          <a:prstGeom prst="rect">
            <a:avLst/>
          </a:prstGeom>
        </p:spPr>
      </p:pic>
      <p:pic>
        <p:nvPicPr>
          <p:cNvPr id="35" name="Image 34">
            <a:extLst>
              <a:ext uri="{FF2B5EF4-FFF2-40B4-BE49-F238E27FC236}">
                <a16:creationId xmlns:a16="http://schemas.microsoft.com/office/drawing/2014/main" id="{75C66389-267E-72DE-E6D5-85A8D8B0AB8D}"/>
              </a:ext>
            </a:extLst>
          </p:cNvPr>
          <p:cNvPicPr>
            <a:picLocks noChangeAspect="1"/>
          </p:cNvPicPr>
          <p:nvPr/>
        </p:nvPicPr>
        <p:blipFill>
          <a:blip r:embed="rId14"/>
          <a:stretch>
            <a:fillRect/>
          </a:stretch>
        </p:blipFill>
        <p:spPr>
          <a:xfrm>
            <a:off x="54198" y="9751354"/>
            <a:ext cx="2158116" cy="774708"/>
          </a:xfrm>
          <a:prstGeom prst="rect">
            <a:avLst/>
          </a:prstGeom>
        </p:spPr>
      </p:pic>
      <p:pic>
        <p:nvPicPr>
          <p:cNvPr id="37" name="Image 36">
            <a:extLst>
              <a:ext uri="{FF2B5EF4-FFF2-40B4-BE49-F238E27FC236}">
                <a16:creationId xmlns:a16="http://schemas.microsoft.com/office/drawing/2014/main" id="{44E1A894-2964-767C-D9FF-BC3A810FACAB}"/>
              </a:ext>
            </a:extLst>
          </p:cNvPr>
          <p:cNvPicPr>
            <a:picLocks noChangeAspect="1"/>
          </p:cNvPicPr>
          <p:nvPr/>
        </p:nvPicPr>
        <p:blipFill>
          <a:blip r:embed="rId15"/>
          <a:stretch>
            <a:fillRect/>
          </a:stretch>
        </p:blipFill>
        <p:spPr>
          <a:xfrm>
            <a:off x="70469" y="11667850"/>
            <a:ext cx="2158116" cy="694987"/>
          </a:xfrm>
          <a:prstGeom prst="rect">
            <a:avLst/>
          </a:prstGeom>
        </p:spPr>
      </p:pic>
      <p:sp>
        <p:nvSpPr>
          <p:cNvPr id="38" name="Rectangle 37">
            <a:extLst>
              <a:ext uri="{FF2B5EF4-FFF2-40B4-BE49-F238E27FC236}">
                <a16:creationId xmlns:a16="http://schemas.microsoft.com/office/drawing/2014/main" id="{A38AAA34-73A8-DF89-952B-92917B804371}"/>
              </a:ext>
            </a:extLst>
          </p:cNvPr>
          <p:cNvSpPr/>
          <p:nvPr/>
        </p:nvSpPr>
        <p:spPr>
          <a:xfrm>
            <a:off x="9085841" y="5044830"/>
            <a:ext cx="4142971" cy="5863228"/>
          </a:xfrm>
          <a:prstGeom prst="rect">
            <a:avLst/>
          </a:prstGeom>
          <a:no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Rectangle 38">
            <a:extLst>
              <a:ext uri="{FF2B5EF4-FFF2-40B4-BE49-F238E27FC236}">
                <a16:creationId xmlns:a16="http://schemas.microsoft.com/office/drawing/2014/main" id="{4ACAF85B-3153-32BF-1DAD-0A6FB107BC04}"/>
              </a:ext>
            </a:extLst>
          </p:cNvPr>
          <p:cNvSpPr/>
          <p:nvPr/>
        </p:nvSpPr>
        <p:spPr>
          <a:xfrm>
            <a:off x="13490034" y="5044829"/>
            <a:ext cx="10002730" cy="5863228"/>
          </a:xfrm>
          <a:prstGeom prst="rect">
            <a:avLst/>
          </a:prstGeom>
          <a:no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41" name="Image 40">
            <a:extLst>
              <a:ext uri="{FF2B5EF4-FFF2-40B4-BE49-F238E27FC236}">
                <a16:creationId xmlns:a16="http://schemas.microsoft.com/office/drawing/2014/main" id="{EFE8C84C-8897-6467-43AF-C8FF80489134}"/>
              </a:ext>
            </a:extLst>
          </p:cNvPr>
          <p:cNvPicPr>
            <a:picLocks noChangeAspect="1"/>
          </p:cNvPicPr>
          <p:nvPr/>
        </p:nvPicPr>
        <p:blipFill>
          <a:blip r:embed="rId16"/>
          <a:stretch>
            <a:fillRect/>
          </a:stretch>
        </p:blipFill>
        <p:spPr>
          <a:xfrm>
            <a:off x="18569540" y="8026594"/>
            <a:ext cx="4257346" cy="1145251"/>
          </a:xfrm>
          <a:prstGeom prst="rect">
            <a:avLst/>
          </a:prstGeom>
        </p:spPr>
      </p:pic>
      <p:sp>
        <p:nvSpPr>
          <p:cNvPr id="42" name="_Human centered…">
            <a:extLst>
              <a:ext uri="{FF2B5EF4-FFF2-40B4-BE49-F238E27FC236}">
                <a16:creationId xmlns:a16="http://schemas.microsoft.com/office/drawing/2014/main" id="{C2B256CF-FCA0-6664-1B6E-70D4C9ECF0E1}"/>
              </a:ext>
            </a:extLst>
          </p:cNvPr>
          <p:cNvSpPr txBox="1"/>
          <p:nvPr/>
        </p:nvSpPr>
        <p:spPr>
          <a:xfrm>
            <a:off x="9186719" y="5299835"/>
            <a:ext cx="3925487"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Boutons uniquement disponibles en mode « </a:t>
            </a:r>
            <a:r>
              <a:rPr lang="fr-FR" sz="2800" dirty="0" err="1">
                <a:latin typeface="Supply Light" panose="00000400000000000000" pitchFamily="2" charset="0"/>
              </a:rPr>
              <a:t>my</a:t>
            </a:r>
            <a:r>
              <a:rPr lang="fr-FR" sz="2800" dirty="0">
                <a:latin typeface="Supply Light" panose="00000400000000000000" pitchFamily="2" charset="0"/>
              </a:rPr>
              <a:t> </a:t>
            </a:r>
            <a:r>
              <a:rPr lang="fr-FR" sz="2800" dirty="0" err="1">
                <a:latin typeface="Supply Light" panose="00000400000000000000" pitchFamily="2" charset="0"/>
              </a:rPr>
              <a:t>products</a:t>
            </a:r>
            <a:r>
              <a:rPr lang="fr-FR" sz="2800" dirty="0">
                <a:latin typeface="Supply Light" panose="00000400000000000000" pitchFamily="2" charset="0"/>
              </a:rPr>
              <a:t> »</a:t>
            </a:r>
            <a:endParaRPr sz="2800" dirty="0">
              <a:latin typeface="Supply Light" panose="00000400000000000000" pitchFamily="2" charset="0"/>
            </a:endParaRPr>
          </a:p>
        </p:txBody>
      </p:sp>
      <p:sp>
        <p:nvSpPr>
          <p:cNvPr id="43" name="_Human centered…">
            <a:extLst>
              <a:ext uri="{FF2B5EF4-FFF2-40B4-BE49-F238E27FC236}">
                <a16:creationId xmlns:a16="http://schemas.microsoft.com/office/drawing/2014/main" id="{36229C45-3E28-01D3-391E-A8D758E882D9}"/>
              </a:ext>
            </a:extLst>
          </p:cNvPr>
          <p:cNvSpPr txBox="1"/>
          <p:nvPr/>
        </p:nvSpPr>
        <p:spPr>
          <a:xfrm>
            <a:off x="18640085" y="5448225"/>
            <a:ext cx="3925487"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Options de boutons uniquement disponible en mode « Pop-Up »</a:t>
            </a:r>
            <a:endParaRPr sz="2800" dirty="0">
              <a:latin typeface="Supply Light" panose="00000400000000000000" pitchFamily="2" charset="0"/>
            </a:endParaRPr>
          </a:p>
        </p:txBody>
      </p:sp>
      <p:sp>
        <p:nvSpPr>
          <p:cNvPr id="44" name="_Human centered…">
            <a:extLst>
              <a:ext uri="{FF2B5EF4-FFF2-40B4-BE49-F238E27FC236}">
                <a16:creationId xmlns:a16="http://schemas.microsoft.com/office/drawing/2014/main" id="{EBD7306B-6752-BBC7-9F49-F31A0C14A1D1}"/>
              </a:ext>
            </a:extLst>
          </p:cNvPr>
          <p:cNvSpPr txBox="1"/>
          <p:nvPr/>
        </p:nvSpPr>
        <p:spPr>
          <a:xfrm>
            <a:off x="2566954" y="4666985"/>
            <a:ext cx="5836314"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Mise à jour</a:t>
            </a:r>
            <a:endParaRPr sz="2800" dirty="0">
              <a:latin typeface="Supply Light" panose="00000400000000000000" pitchFamily="2" charset="0"/>
            </a:endParaRPr>
          </a:p>
        </p:txBody>
      </p:sp>
      <p:sp>
        <p:nvSpPr>
          <p:cNvPr id="45" name="_Human centered…">
            <a:extLst>
              <a:ext uri="{FF2B5EF4-FFF2-40B4-BE49-F238E27FC236}">
                <a16:creationId xmlns:a16="http://schemas.microsoft.com/office/drawing/2014/main" id="{0C42E806-AA4C-E494-81C9-558D6F866A92}"/>
              </a:ext>
            </a:extLst>
          </p:cNvPr>
          <p:cNvSpPr txBox="1"/>
          <p:nvPr/>
        </p:nvSpPr>
        <p:spPr>
          <a:xfrm>
            <a:off x="2566953" y="5711052"/>
            <a:ext cx="5836314"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Installation</a:t>
            </a:r>
            <a:endParaRPr sz="2800" dirty="0">
              <a:latin typeface="Supply Light" panose="00000400000000000000" pitchFamily="2" charset="0"/>
            </a:endParaRPr>
          </a:p>
        </p:txBody>
      </p:sp>
      <p:sp>
        <p:nvSpPr>
          <p:cNvPr id="46" name="_Human centered…">
            <a:extLst>
              <a:ext uri="{FF2B5EF4-FFF2-40B4-BE49-F238E27FC236}">
                <a16:creationId xmlns:a16="http://schemas.microsoft.com/office/drawing/2014/main" id="{7D7463CB-26E0-CFB4-D732-802882AC0C6B}"/>
              </a:ext>
            </a:extLst>
          </p:cNvPr>
          <p:cNvSpPr txBox="1"/>
          <p:nvPr/>
        </p:nvSpPr>
        <p:spPr>
          <a:xfrm>
            <a:off x="2566952" y="6585347"/>
            <a:ext cx="583631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Installation si le produit est un « bundle »</a:t>
            </a:r>
            <a:endParaRPr sz="2800" dirty="0">
              <a:latin typeface="Supply Light" panose="00000400000000000000" pitchFamily="2" charset="0"/>
            </a:endParaRPr>
          </a:p>
        </p:txBody>
      </p:sp>
      <p:sp>
        <p:nvSpPr>
          <p:cNvPr id="47" name="_Human centered…">
            <a:extLst>
              <a:ext uri="{FF2B5EF4-FFF2-40B4-BE49-F238E27FC236}">
                <a16:creationId xmlns:a16="http://schemas.microsoft.com/office/drawing/2014/main" id="{7DBE7E51-2026-F35F-3BCD-D0E9E49F8957}"/>
              </a:ext>
            </a:extLst>
          </p:cNvPr>
          <p:cNvSpPr txBox="1"/>
          <p:nvPr/>
        </p:nvSpPr>
        <p:spPr>
          <a:xfrm>
            <a:off x="2559918" y="8805747"/>
            <a:ext cx="5602667"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Téléchargement en cours,</a:t>
            </a:r>
          </a:p>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souris survolant le bouton</a:t>
            </a:r>
            <a:endParaRPr sz="2800" dirty="0">
              <a:latin typeface="Supply Light" panose="00000400000000000000" pitchFamily="2" charset="0"/>
            </a:endParaRPr>
          </a:p>
        </p:txBody>
      </p:sp>
      <p:sp>
        <p:nvSpPr>
          <p:cNvPr id="50" name="_Human centered…">
            <a:extLst>
              <a:ext uri="{FF2B5EF4-FFF2-40B4-BE49-F238E27FC236}">
                <a16:creationId xmlns:a16="http://schemas.microsoft.com/office/drawing/2014/main" id="{7D64FD3B-0710-5869-E967-91A89418E790}"/>
              </a:ext>
            </a:extLst>
          </p:cNvPr>
          <p:cNvSpPr txBox="1"/>
          <p:nvPr/>
        </p:nvSpPr>
        <p:spPr>
          <a:xfrm>
            <a:off x="2577772" y="7766488"/>
            <a:ext cx="560266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Téléchargement en cours</a:t>
            </a:r>
            <a:endParaRPr sz="2800" dirty="0">
              <a:latin typeface="Supply Light" panose="00000400000000000000" pitchFamily="2" charset="0"/>
            </a:endParaRPr>
          </a:p>
        </p:txBody>
      </p:sp>
      <p:sp>
        <p:nvSpPr>
          <p:cNvPr id="51" name="_Human centered…">
            <a:extLst>
              <a:ext uri="{FF2B5EF4-FFF2-40B4-BE49-F238E27FC236}">
                <a16:creationId xmlns:a16="http://schemas.microsoft.com/office/drawing/2014/main" id="{5FF27F25-FCFE-04F1-B562-9FAAD9DB27E3}"/>
              </a:ext>
            </a:extLst>
          </p:cNvPr>
          <p:cNvSpPr txBox="1"/>
          <p:nvPr/>
        </p:nvSpPr>
        <p:spPr>
          <a:xfrm>
            <a:off x="2559918" y="9916936"/>
            <a:ext cx="560266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Téléchargement en pause</a:t>
            </a:r>
            <a:endParaRPr sz="2800" dirty="0">
              <a:latin typeface="Supply Light" panose="00000400000000000000" pitchFamily="2" charset="0"/>
            </a:endParaRPr>
          </a:p>
        </p:txBody>
      </p:sp>
      <p:sp>
        <p:nvSpPr>
          <p:cNvPr id="52" name="_Human centered…">
            <a:extLst>
              <a:ext uri="{FF2B5EF4-FFF2-40B4-BE49-F238E27FC236}">
                <a16:creationId xmlns:a16="http://schemas.microsoft.com/office/drawing/2014/main" id="{96D8EC67-81CF-1B63-BD4F-AC1D8C79D0F1}"/>
              </a:ext>
            </a:extLst>
          </p:cNvPr>
          <p:cNvSpPr txBox="1"/>
          <p:nvPr/>
        </p:nvSpPr>
        <p:spPr>
          <a:xfrm>
            <a:off x="2539135" y="10665921"/>
            <a:ext cx="607945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Téléchargement en pause, souris survolant le bouton</a:t>
            </a:r>
            <a:endParaRPr sz="2800" dirty="0">
              <a:latin typeface="Supply Light" panose="00000400000000000000" pitchFamily="2" charset="0"/>
            </a:endParaRPr>
          </a:p>
        </p:txBody>
      </p:sp>
      <p:sp>
        <p:nvSpPr>
          <p:cNvPr id="53" name="_Human centered…">
            <a:extLst>
              <a:ext uri="{FF2B5EF4-FFF2-40B4-BE49-F238E27FC236}">
                <a16:creationId xmlns:a16="http://schemas.microsoft.com/office/drawing/2014/main" id="{3F984FDE-A83C-65D3-818A-808479D7BD30}"/>
              </a:ext>
            </a:extLst>
          </p:cNvPr>
          <p:cNvSpPr txBox="1"/>
          <p:nvPr/>
        </p:nvSpPr>
        <p:spPr>
          <a:xfrm>
            <a:off x="2539135" y="11829358"/>
            <a:ext cx="560266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Installation en cours</a:t>
            </a:r>
            <a:endParaRPr sz="2800" dirty="0">
              <a:latin typeface="Supply Light" panose="00000400000000000000" pitchFamily="2" charset="0"/>
            </a:endParaRPr>
          </a:p>
        </p:txBody>
      </p:sp>
    </p:spTree>
    <p:extLst>
      <p:ext uri="{BB962C8B-B14F-4D97-AF65-F5344CB8AC3E}">
        <p14:creationId xmlns:p14="http://schemas.microsoft.com/office/powerpoint/2010/main" val="6078682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 : multilingue</a:t>
            </a:r>
            <a:endParaRPr sz="5400" dirty="0">
              <a:latin typeface="Supply" panose="00000500000000000000" pitchFamily="2" charset="0"/>
            </a:endParaRPr>
          </a:p>
        </p:txBody>
      </p:sp>
      <p:pic>
        <p:nvPicPr>
          <p:cNvPr id="4" name="Image 3" descr="Une image contenant texte, Police, capture d’écran, logo&#10;&#10;Description générée automatiquement">
            <a:extLst>
              <a:ext uri="{FF2B5EF4-FFF2-40B4-BE49-F238E27FC236}">
                <a16:creationId xmlns:a16="http://schemas.microsoft.com/office/drawing/2014/main" id="{AD1EC46B-B184-F617-6F5B-1558973DB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0331" y="5342037"/>
            <a:ext cx="8971636" cy="2990544"/>
          </a:xfrm>
          <a:prstGeom prst="rect">
            <a:avLst/>
          </a:prstGeom>
        </p:spPr>
      </p:pic>
      <p:sp>
        <p:nvSpPr>
          <p:cNvPr id="9" name="ZoneTexte 8">
            <a:extLst>
              <a:ext uri="{FF2B5EF4-FFF2-40B4-BE49-F238E27FC236}">
                <a16:creationId xmlns:a16="http://schemas.microsoft.com/office/drawing/2014/main" id="{DAD38CBC-A21F-2B3F-CA98-BA30C7AC8665}"/>
              </a:ext>
            </a:extLst>
          </p:cNvPr>
          <p:cNvSpPr txBox="1"/>
          <p:nvPr/>
        </p:nvSpPr>
        <p:spPr>
          <a:xfrm>
            <a:off x="342033" y="4636674"/>
            <a:ext cx="12881598" cy="452431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fr-FR" sz="2400" b="0" dirty="0">
                <a:solidFill>
                  <a:srgbClr val="808080"/>
                </a:solidFill>
                <a:effectLst/>
                <a:latin typeface="Consolas" panose="020B0609020204030204" pitchFamily="49" charset="0"/>
              </a:rPr>
              <a:t>&lt;</a:t>
            </a:r>
            <a:r>
              <a:rPr lang="fr-FR" sz="2400" b="0" dirty="0">
                <a:solidFill>
                  <a:srgbClr val="569CD6"/>
                </a:solidFill>
                <a:effectLst/>
                <a:latin typeface="Consolas" panose="020B0609020204030204" pitchFamily="49" charset="0"/>
              </a:rPr>
              <a:t>i18n</a:t>
            </a:r>
            <a:r>
              <a:rPr lang="fr-FR" sz="2400" b="0" dirty="0">
                <a:solidFill>
                  <a:srgbClr val="CCCCCC"/>
                </a:solidFill>
                <a:effectLst/>
                <a:latin typeface="Consolas" panose="020B0609020204030204" pitchFamily="49" charset="0"/>
              </a:rPr>
              <a:t> </a:t>
            </a:r>
            <a:r>
              <a:rPr lang="fr-FR" sz="2400" b="0" dirty="0">
                <a:solidFill>
                  <a:srgbClr val="9CDCFE"/>
                </a:solidFill>
                <a:effectLst/>
                <a:latin typeface="Consolas" panose="020B0609020204030204" pitchFamily="49" charset="0"/>
              </a:rPr>
              <a:t>global</a:t>
            </a:r>
            <a:r>
              <a:rPr lang="fr-FR" sz="2400" b="0" dirty="0">
                <a:solidFill>
                  <a:srgbClr val="808080"/>
                </a:solidFill>
                <a:effectLst/>
                <a:latin typeface="Consolas" panose="020B0609020204030204" pitchFamily="49" charset="0"/>
              </a:rPr>
              <a:t>&gt;</a:t>
            </a:r>
            <a:r>
              <a:rPr lang="fr-FR" sz="2400" b="0" dirty="0">
                <a:solidFill>
                  <a:srgbClr val="CCCCCC"/>
                </a:solidFill>
                <a:effectLst/>
                <a:latin typeface="Consolas" panose="020B0609020204030204" pitchFamily="49" charset="0"/>
              </a:rPr>
              <a:t>{</a:t>
            </a:r>
          </a:p>
          <a:p>
            <a:pPr algn="l"/>
            <a:r>
              <a:rPr lang="fr-FR" sz="2400" b="0" dirty="0">
                <a:solidFill>
                  <a:srgbClr val="CCCCCC"/>
                </a:solidFill>
                <a:effectLst/>
                <a:latin typeface="Consolas" panose="020B0609020204030204" pitchFamily="49" charset="0"/>
              </a:rPr>
              <a:t>    "en": {</a:t>
            </a:r>
          </a:p>
          <a:p>
            <a:pPr algn="l"/>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sync</a:t>
            </a:r>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Synchronization</a:t>
            </a:r>
            <a:r>
              <a:rPr lang="fr-FR" sz="2400" b="0" dirty="0">
                <a:solidFill>
                  <a:srgbClr val="CCCCCC"/>
                </a:solidFill>
                <a:effectLst/>
                <a:latin typeface="Consolas" panose="020B0609020204030204" pitchFamily="49" charset="0"/>
              </a:rPr>
              <a:t>",</a:t>
            </a:r>
          </a:p>
          <a:p>
            <a:pPr algn="l"/>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pleaseWaitSync</a:t>
            </a:r>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Please</a:t>
            </a:r>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wait</a:t>
            </a:r>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licenses</a:t>
            </a:r>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synchronization</a:t>
            </a:r>
            <a:r>
              <a:rPr lang="fr-FR" sz="2400" b="0" dirty="0">
                <a:solidFill>
                  <a:srgbClr val="CCCCCC"/>
                </a:solidFill>
                <a:effectLst/>
                <a:latin typeface="Consolas" panose="020B0609020204030204" pitchFamily="49" charset="0"/>
              </a:rPr>
              <a:t> in </a:t>
            </a:r>
            <a:r>
              <a:rPr lang="fr-FR" sz="2400" b="0" dirty="0" err="1">
                <a:solidFill>
                  <a:srgbClr val="CCCCCC"/>
                </a:solidFill>
                <a:effectLst/>
                <a:latin typeface="Consolas" panose="020B0609020204030204" pitchFamily="49" charset="0"/>
              </a:rPr>
              <a:t>progress</a:t>
            </a:r>
            <a:r>
              <a:rPr lang="fr-FR" sz="2400" b="0" dirty="0">
                <a:solidFill>
                  <a:srgbClr val="CCCCCC"/>
                </a:solidFill>
                <a:effectLst/>
                <a:latin typeface="Consolas" panose="020B0609020204030204" pitchFamily="49" charset="0"/>
              </a:rPr>
              <a:t>..."</a:t>
            </a:r>
          </a:p>
          <a:p>
            <a:pPr algn="l"/>
            <a:r>
              <a:rPr lang="fr-FR" sz="2400" b="0" dirty="0">
                <a:solidFill>
                  <a:srgbClr val="CCCCCC"/>
                </a:solidFill>
                <a:effectLst/>
                <a:latin typeface="Consolas" panose="020B0609020204030204" pitchFamily="49" charset="0"/>
              </a:rPr>
              <a:t>    },</a:t>
            </a:r>
          </a:p>
          <a:p>
            <a:pPr algn="l"/>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fr</a:t>
            </a:r>
            <a:r>
              <a:rPr lang="fr-FR" sz="2400" b="0" dirty="0">
                <a:solidFill>
                  <a:srgbClr val="CCCCCC"/>
                </a:solidFill>
                <a:effectLst/>
                <a:latin typeface="Consolas" panose="020B0609020204030204" pitchFamily="49" charset="0"/>
              </a:rPr>
              <a:t>": {</a:t>
            </a:r>
          </a:p>
          <a:p>
            <a:pPr algn="l"/>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sync</a:t>
            </a:r>
            <a:r>
              <a:rPr lang="fr-FR" sz="2400" b="0" dirty="0">
                <a:solidFill>
                  <a:srgbClr val="CCCCCC"/>
                </a:solidFill>
                <a:effectLst/>
                <a:latin typeface="Consolas" panose="020B0609020204030204" pitchFamily="49" charset="0"/>
              </a:rPr>
              <a:t>": "Synchronisation",</a:t>
            </a:r>
          </a:p>
          <a:p>
            <a:pPr algn="l"/>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pleaseWaitSync</a:t>
            </a:r>
            <a:r>
              <a:rPr lang="fr-FR" sz="2400" b="0" dirty="0">
                <a:solidFill>
                  <a:srgbClr val="CCCCCC"/>
                </a:solidFill>
                <a:effectLst/>
                <a:latin typeface="Consolas" panose="020B0609020204030204" pitchFamily="49" charset="0"/>
              </a:rPr>
              <a:t>": "Veuillez patienter, synchronisation de licences en cours..."</a:t>
            </a:r>
          </a:p>
          <a:p>
            <a:pPr algn="l"/>
            <a:r>
              <a:rPr lang="fr-FR" sz="2400" b="0" dirty="0">
                <a:solidFill>
                  <a:srgbClr val="CCCCCC"/>
                </a:solidFill>
                <a:effectLst/>
                <a:latin typeface="Consolas" panose="020B0609020204030204" pitchFamily="49" charset="0"/>
              </a:rPr>
              <a:t>    }</a:t>
            </a:r>
          </a:p>
          <a:p>
            <a:pPr algn="l"/>
            <a:r>
              <a:rPr lang="fr-FR" sz="2400" b="0" dirty="0">
                <a:solidFill>
                  <a:srgbClr val="CCCCCC"/>
                </a:solidFill>
                <a:effectLst/>
                <a:latin typeface="Consolas" panose="020B0609020204030204" pitchFamily="49" charset="0"/>
              </a:rPr>
              <a:t>}</a:t>
            </a:r>
            <a:r>
              <a:rPr lang="fr-FR" sz="2400" b="0" dirty="0">
                <a:solidFill>
                  <a:srgbClr val="808080"/>
                </a:solidFill>
                <a:effectLst/>
                <a:latin typeface="Consolas" panose="020B0609020204030204" pitchFamily="49" charset="0"/>
              </a:rPr>
              <a:t>&lt;/</a:t>
            </a:r>
            <a:r>
              <a:rPr lang="fr-FR" sz="2400" b="0" dirty="0">
                <a:solidFill>
                  <a:srgbClr val="569CD6"/>
                </a:solidFill>
                <a:effectLst/>
                <a:latin typeface="Consolas" panose="020B0609020204030204" pitchFamily="49" charset="0"/>
              </a:rPr>
              <a:t>i18n</a:t>
            </a:r>
            <a:r>
              <a:rPr lang="fr-FR" sz="2400" b="0" dirty="0">
                <a:solidFill>
                  <a:srgbClr val="808080"/>
                </a:solidFill>
                <a:effectLst/>
                <a:latin typeface="Consolas" panose="020B0609020204030204" pitchFamily="49" charset="0"/>
              </a:rPr>
              <a:t>&gt;</a:t>
            </a:r>
            <a:endParaRPr lang="fr-FR" sz="2400" b="0" dirty="0">
              <a:solidFill>
                <a:srgbClr val="CCCCCC"/>
              </a:solidFill>
              <a:effectLst/>
              <a:latin typeface="Consolas" panose="020B0609020204030204" pitchFamily="49" charset="0"/>
            </a:endParaRPr>
          </a:p>
        </p:txBody>
      </p:sp>
      <p:sp>
        <p:nvSpPr>
          <p:cNvPr id="11" name="ZoneTexte 10">
            <a:extLst>
              <a:ext uri="{FF2B5EF4-FFF2-40B4-BE49-F238E27FC236}">
                <a16:creationId xmlns:a16="http://schemas.microsoft.com/office/drawing/2014/main" id="{B7D59CFE-AF07-B41B-C384-1C07AF15CD6A}"/>
              </a:ext>
            </a:extLst>
          </p:cNvPr>
          <p:cNvSpPr txBox="1"/>
          <p:nvPr/>
        </p:nvSpPr>
        <p:spPr>
          <a:xfrm>
            <a:off x="506156" y="9394733"/>
            <a:ext cx="12553352" cy="55880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v-if</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display_sync_text</a:t>
            </a:r>
            <a:r>
              <a:rPr lang="en-US" b="0" dirty="0">
                <a:solidFill>
                  <a:srgbClr val="CCCCCC"/>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pleaseWaitSync</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p:txBody>
      </p:sp>
      <p:sp>
        <p:nvSpPr>
          <p:cNvPr id="12" name="_Human centered…">
            <a:extLst>
              <a:ext uri="{FF2B5EF4-FFF2-40B4-BE49-F238E27FC236}">
                <a16:creationId xmlns:a16="http://schemas.microsoft.com/office/drawing/2014/main" id="{9FF78715-4B6C-C2D0-802B-42AD6E05513C}"/>
              </a:ext>
            </a:extLst>
          </p:cNvPr>
          <p:cNvSpPr txBox="1"/>
          <p:nvPr/>
        </p:nvSpPr>
        <p:spPr>
          <a:xfrm>
            <a:off x="2498513" y="10168978"/>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Présentation dans le code</a:t>
            </a:r>
            <a:endParaRPr sz="2800" dirty="0">
              <a:latin typeface="Supply Light" panose="00000400000000000000" pitchFamily="2" charset="0"/>
            </a:endParaRPr>
          </a:p>
        </p:txBody>
      </p:sp>
      <p:sp>
        <p:nvSpPr>
          <p:cNvPr id="13" name="_Human centered…">
            <a:extLst>
              <a:ext uri="{FF2B5EF4-FFF2-40B4-BE49-F238E27FC236}">
                <a16:creationId xmlns:a16="http://schemas.microsoft.com/office/drawing/2014/main" id="{6C8B6552-17E7-337E-61A8-C1B99685E81D}"/>
              </a:ext>
            </a:extLst>
          </p:cNvPr>
          <p:cNvSpPr txBox="1"/>
          <p:nvPr/>
        </p:nvSpPr>
        <p:spPr>
          <a:xfrm>
            <a:off x="15404771" y="8332581"/>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Composant de sélection de langue</a:t>
            </a:r>
            <a:endParaRPr sz="2800" dirty="0">
              <a:latin typeface="Supply Light" panose="00000400000000000000" pitchFamily="2" charset="0"/>
            </a:endParaRPr>
          </a:p>
        </p:txBody>
      </p:sp>
      <p:pic>
        <p:nvPicPr>
          <p:cNvPr id="14" name="Picture 2">
            <a:extLst>
              <a:ext uri="{FF2B5EF4-FFF2-40B4-BE49-F238E27FC236}">
                <a16:creationId xmlns:a16="http://schemas.microsoft.com/office/drawing/2014/main" id="{3B0243ED-B1C6-7CA2-A2B1-F7065E581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6D3E4F6E-E740-91B2-1B7B-8915BBF7F0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1804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 : mode sombre</a:t>
            </a:r>
            <a:endParaRPr sz="5400" dirty="0">
              <a:latin typeface="Supply" panose="00000500000000000000" pitchFamily="2" charset="0"/>
            </a:endParaRPr>
          </a:p>
        </p:txBody>
      </p:sp>
      <p:pic>
        <p:nvPicPr>
          <p:cNvPr id="8" name="Image 7" descr="Une image contenant texte, capture d’écran, Page web, logiciel&#10;&#10;Description générée automatiquement">
            <a:extLst>
              <a:ext uri="{FF2B5EF4-FFF2-40B4-BE49-F238E27FC236}">
                <a16:creationId xmlns:a16="http://schemas.microsoft.com/office/drawing/2014/main" id="{270A6860-6508-F629-3764-AB733CA96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074" y="5250584"/>
            <a:ext cx="9383087" cy="6046878"/>
          </a:xfrm>
          <a:prstGeom prst="rect">
            <a:avLst/>
          </a:prstGeom>
        </p:spPr>
      </p:pic>
      <p:pic>
        <p:nvPicPr>
          <p:cNvPr id="14" name="Image 13" descr="Une image contenant texte, capture d’écran, logiciel, Logiciel multimédia&#10;&#10;Description générée automatiquement">
            <a:extLst>
              <a:ext uri="{FF2B5EF4-FFF2-40B4-BE49-F238E27FC236}">
                <a16:creationId xmlns:a16="http://schemas.microsoft.com/office/drawing/2014/main" id="{29A498DE-53AE-AEF5-7FB8-B180B179C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8131" y="5275794"/>
            <a:ext cx="9174256" cy="6021668"/>
          </a:xfrm>
          <a:prstGeom prst="rect">
            <a:avLst/>
          </a:prstGeom>
        </p:spPr>
      </p:pic>
      <p:sp>
        <p:nvSpPr>
          <p:cNvPr id="15" name="_Human centered…">
            <a:extLst>
              <a:ext uri="{FF2B5EF4-FFF2-40B4-BE49-F238E27FC236}">
                <a16:creationId xmlns:a16="http://schemas.microsoft.com/office/drawing/2014/main" id="{84F3F99B-25F8-20C0-505A-8C2E37BF097D}"/>
              </a:ext>
            </a:extLst>
          </p:cNvPr>
          <p:cNvSpPr txBox="1"/>
          <p:nvPr/>
        </p:nvSpPr>
        <p:spPr>
          <a:xfrm>
            <a:off x="2224019" y="11436904"/>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Arturia Software Center : </a:t>
            </a:r>
            <a:r>
              <a:rPr lang="fr-FR" sz="2800" dirty="0" err="1">
                <a:latin typeface="Supply Light" panose="00000400000000000000" pitchFamily="2" charset="0"/>
              </a:rPr>
              <a:t>lightmode</a:t>
            </a:r>
            <a:endParaRPr sz="2800" dirty="0">
              <a:latin typeface="Supply Light" panose="00000400000000000000" pitchFamily="2" charset="0"/>
            </a:endParaRPr>
          </a:p>
        </p:txBody>
      </p:sp>
      <p:sp>
        <p:nvSpPr>
          <p:cNvPr id="16" name="_Human centered…">
            <a:extLst>
              <a:ext uri="{FF2B5EF4-FFF2-40B4-BE49-F238E27FC236}">
                <a16:creationId xmlns:a16="http://schemas.microsoft.com/office/drawing/2014/main" id="{CC2E98CC-6037-2098-624E-6CA3244CB254}"/>
              </a:ext>
            </a:extLst>
          </p:cNvPr>
          <p:cNvSpPr txBox="1"/>
          <p:nvPr/>
        </p:nvSpPr>
        <p:spPr>
          <a:xfrm>
            <a:off x="13336660" y="11436904"/>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Arturia Software Center : </a:t>
            </a:r>
            <a:r>
              <a:rPr lang="fr-FR" sz="2800" dirty="0" err="1">
                <a:latin typeface="Supply Light" panose="00000400000000000000" pitchFamily="2" charset="0"/>
              </a:rPr>
              <a:t>darkmode</a:t>
            </a:r>
            <a:endParaRPr sz="2800" dirty="0">
              <a:latin typeface="Supply Light" panose="00000400000000000000" pitchFamily="2" charset="0"/>
            </a:endParaRPr>
          </a:p>
        </p:txBody>
      </p:sp>
      <p:pic>
        <p:nvPicPr>
          <p:cNvPr id="17" name="Picture 2">
            <a:extLst>
              <a:ext uri="{FF2B5EF4-FFF2-40B4-BE49-F238E27FC236}">
                <a16:creationId xmlns:a16="http://schemas.microsoft.com/office/drawing/2014/main" id="{0DFD624E-F68B-0C28-FBF8-CC9BFAAC96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1850A208-843D-8C9A-E9F6-3FD9C65BD3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3771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a:t>
            </a:r>
            <a:r>
              <a:rPr lang="fr-FR" sz="5400" dirty="0" err="1">
                <a:latin typeface="Supply" panose="00000500000000000000" pitchFamily="2" charset="0"/>
              </a:rPr>
              <a:t>Center:Favoris</a:t>
            </a:r>
            <a:r>
              <a:rPr lang="fr-FR" sz="5400" dirty="0">
                <a:latin typeface="Supply" panose="00000500000000000000" pitchFamily="2" charset="0"/>
              </a:rPr>
              <a:t> et Archivés</a:t>
            </a:r>
            <a:endParaRPr sz="5400" dirty="0">
              <a:latin typeface="Supply" panose="00000500000000000000" pitchFamily="2" charset="0"/>
            </a:endParaRPr>
          </a:p>
        </p:txBody>
      </p:sp>
      <p:sp>
        <p:nvSpPr>
          <p:cNvPr id="16" name="_Human centered…">
            <a:extLst>
              <a:ext uri="{FF2B5EF4-FFF2-40B4-BE49-F238E27FC236}">
                <a16:creationId xmlns:a16="http://schemas.microsoft.com/office/drawing/2014/main" id="{CC2E98CC-6037-2098-624E-6CA3244CB254}"/>
              </a:ext>
            </a:extLst>
          </p:cNvPr>
          <p:cNvSpPr txBox="1"/>
          <p:nvPr/>
        </p:nvSpPr>
        <p:spPr>
          <a:xfrm>
            <a:off x="-47800" y="6121690"/>
            <a:ext cx="5092625"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Filtres de recherche</a:t>
            </a:r>
            <a:endParaRPr sz="2800" dirty="0">
              <a:latin typeface="Supply Light" panose="00000400000000000000" pitchFamily="2" charset="0"/>
            </a:endParaRPr>
          </a:p>
        </p:txBody>
      </p:sp>
      <p:pic>
        <p:nvPicPr>
          <p:cNvPr id="4" name="Image 3" descr="Une image contenant texte, capture d’écran, logiciel, Police&#10;&#10;Description générée automatiquement">
            <a:extLst>
              <a:ext uri="{FF2B5EF4-FFF2-40B4-BE49-F238E27FC236}">
                <a16:creationId xmlns:a16="http://schemas.microsoft.com/office/drawing/2014/main" id="{A2AA8044-2A15-DA2C-45F7-1132985FC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512" y="5364662"/>
            <a:ext cx="11325193" cy="5045404"/>
          </a:xfrm>
          <a:prstGeom prst="rect">
            <a:avLst/>
          </a:prstGeom>
        </p:spPr>
      </p:pic>
      <p:pic>
        <p:nvPicPr>
          <p:cNvPr id="9" name="Image 8" descr="Une image contenant texte, capture d’écran, Police, nombre&#10;&#10;Description générée automatiquement">
            <a:extLst>
              <a:ext uri="{FF2B5EF4-FFF2-40B4-BE49-F238E27FC236}">
                <a16:creationId xmlns:a16="http://schemas.microsoft.com/office/drawing/2014/main" id="{E2EAEB57-FC9F-E24F-1736-8C87A6FFB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1778" y="5311031"/>
            <a:ext cx="6127840" cy="5528024"/>
          </a:xfrm>
          <a:prstGeom prst="rect">
            <a:avLst/>
          </a:prstGeom>
        </p:spPr>
      </p:pic>
      <p:cxnSp>
        <p:nvCxnSpPr>
          <p:cNvPr id="12" name="Connecteur droit avec flèche 11">
            <a:extLst>
              <a:ext uri="{FF2B5EF4-FFF2-40B4-BE49-F238E27FC236}">
                <a16:creationId xmlns:a16="http://schemas.microsoft.com/office/drawing/2014/main" id="{AB7FAB0B-0957-64FF-ED29-D89B50CBEFF0}"/>
              </a:ext>
            </a:extLst>
          </p:cNvPr>
          <p:cNvCxnSpPr>
            <a:cxnSpLocks/>
          </p:cNvCxnSpPr>
          <p:nvPr/>
        </p:nvCxnSpPr>
        <p:spPr>
          <a:xfrm flipV="1">
            <a:off x="4648200" y="6409162"/>
            <a:ext cx="2596662"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_Human centered…">
            <a:extLst>
              <a:ext uri="{FF2B5EF4-FFF2-40B4-BE49-F238E27FC236}">
                <a16:creationId xmlns:a16="http://schemas.microsoft.com/office/drawing/2014/main" id="{682AC787-65A0-FA2D-77D3-83F024E786E9}"/>
              </a:ext>
            </a:extLst>
          </p:cNvPr>
          <p:cNvSpPr txBox="1"/>
          <p:nvPr/>
        </p:nvSpPr>
        <p:spPr>
          <a:xfrm>
            <a:off x="-223061" y="6792621"/>
            <a:ext cx="5092625"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Indication de catégorie</a:t>
            </a:r>
            <a:endParaRPr sz="2800" dirty="0">
              <a:latin typeface="Supply Light" panose="00000400000000000000" pitchFamily="2" charset="0"/>
            </a:endParaRPr>
          </a:p>
        </p:txBody>
      </p:sp>
      <p:cxnSp>
        <p:nvCxnSpPr>
          <p:cNvPr id="19" name="Connecteur droit avec flèche 18">
            <a:extLst>
              <a:ext uri="{FF2B5EF4-FFF2-40B4-BE49-F238E27FC236}">
                <a16:creationId xmlns:a16="http://schemas.microsoft.com/office/drawing/2014/main" id="{EF5CD76A-1ADE-1467-5578-44FCF4F8B4DE}"/>
              </a:ext>
            </a:extLst>
          </p:cNvPr>
          <p:cNvCxnSpPr>
            <a:cxnSpLocks/>
          </p:cNvCxnSpPr>
          <p:nvPr/>
        </p:nvCxnSpPr>
        <p:spPr>
          <a:xfrm>
            <a:off x="4869564" y="7067525"/>
            <a:ext cx="338850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_Human centered…">
            <a:extLst>
              <a:ext uri="{FF2B5EF4-FFF2-40B4-BE49-F238E27FC236}">
                <a16:creationId xmlns:a16="http://schemas.microsoft.com/office/drawing/2014/main" id="{EE1B5D08-61FE-B5B2-2F13-F7537B8E632B}"/>
              </a:ext>
            </a:extLst>
          </p:cNvPr>
          <p:cNvSpPr txBox="1"/>
          <p:nvPr/>
        </p:nvSpPr>
        <p:spPr>
          <a:xfrm>
            <a:off x="16470848" y="4395341"/>
            <a:ext cx="5092625"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Sélection de filtres</a:t>
            </a:r>
            <a:endParaRPr sz="2800" dirty="0">
              <a:latin typeface="Supply Light" panose="00000400000000000000" pitchFamily="2" charset="0"/>
            </a:endParaRPr>
          </a:p>
        </p:txBody>
      </p:sp>
      <p:cxnSp>
        <p:nvCxnSpPr>
          <p:cNvPr id="22" name="Connecteur droit avec flèche 21">
            <a:extLst>
              <a:ext uri="{FF2B5EF4-FFF2-40B4-BE49-F238E27FC236}">
                <a16:creationId xmlns:a16="http://schemas.microsoft.com/office/drawing/2014/main" id="{71915846-8E67-2F40-D933-5942F6AF1AB7}"/>
              </a:ext>
            </a:extLst>
          </p:cNvPr>
          <p:cNvCxnSpPr>
            <a:cxnSpLocks/>
          </p:cNvCxnSpPr>
          <p:nvPr/>
        </p:nvCxnSpPr>
        <p:spPr>
          <a:xfrm>
            <a:off x="18189166" y="4928820"/>
            <a:ext cx="0" cy="3822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Connecteur droit avec flèche 23">
            <a:extLst>
              <a:ext uri="{FF2B5EF4-FFF2-40B4-BE49-F238E27FC236}">
                <a16:creationId xmlns:a16="http://schemas.microsoft.com/office/drawing/2014/main" id="{36301E14-B253-CDDF-31DA-33D87423E7D0}"/>
              </a:ext>
            </a:extLst>
          </p:cNvPr>
          <p:cNvCxnSpPr>
            <a:cxnSpLocks/>
          </p:cNvCxnSpPr>
          <p:nvPr/>
        </p:nvCxnSpPr>
        <p:spPr>
          <a:xfrm>
            <a:off x="19630039" y="4928820"/>
            <a:ext cx="0" cy="3822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ZoneTexte 24">
            <a:extLst>
              <a:ext uri="{FF2B5EF4-FFF2-40B4-BE49-F238E27FC236}">
                <a16:creationId xmlns:a16="http://schemas.microsoft.com/office/drawing/2014/main" id="{7509714F-0E02-C385-D6C7-6758DC28F6DA}"/>
              </a:ext>
            </a:extLst>
          </p:cNvPr>
          <p:cNvSpPr txBox="1"/>
          <p:nvPr/>
        </p:nvSpPr>
        <p:spPr>
          <a:xfrm>
            <a:off x="8112533" y="10540293"/>
            <a:ext cx="525515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Arturia Software Center</a:t>
            </a:r>
          </a:p>
        </p:txBody>
      </p:sp>
      <p:sp>
        <p:nvSpPr>
          <p:cNvPr id="26" name="ZoneTexte 25">
            <a:extLst>
              <a:ext uri="{FF2B5EF4-FFF2-40B4-BE49-F238E27FC236}">
                <a16:creationId xmlns:a16="http://schemas.microsoft.com/office/drawing/2014/main" id="{1C28BBDB-F5CC-5B0F-3AA8-2E5DA2A2D1B2}"/>
              </a:ext>
            </a:extLst>
          </p:cNvPr>
          <p:cNvSpPr txBox="1"/>
          <p:nvPr/>
        </p:nvSpPr>
        <p:spPr>
          <a:xfrm>
            <a:off x="17201778" y="10839056"/>
            <a:ext cx="6127840" cy="5703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ASC : détails d’un produit</a:t>
            </a:r>
          </a:p>
        </p:txBody>
      </p:sp>
      <p:pic>
        <p:nvPicPr>
          <p:cNvPr id="27" name="Picture 2">
            <a:extLst>
              <a:ext uri="{FF2B5EF4-FFF2-40B4-BE49-F238E27FC236}">
                <a16:creationId xmlns:a16="http://schemas.microsoft.com/office/drawing/2014/main" id="{33B59E32-3080-048A-C729-C54271C318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B38B36B5-D43E-CA89-F7C5-14B8ECF6D6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19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 : Réactivité</a:t>
            </a:r>
            <a:endParaRPr sz="5400" dirty="0">
              <a:latin typeface="Supply" panose="00000500000000000000" pitchFamily="2" charset="0"/>
            </a:endParaRPr>
          </a:p>
        </p:txBody>
      </p:sp>
      <p:sp>
        <p:nvSpPr>
          <p:cNvPr id="25" name="ZoneTexte 24">
            <a:extLst>
              <a:ext uri="{FF2B5EF4-FFF2-40B4-BE49-F238E27FC236}">
                <a16:creationId xmlns:a16="http://schemas.microsoft.com/office/drawing/2014/main" id="{7509714F-0E02-C385-D6C7-6758DC28F6DA}"/>
              </a:ext>
            </a:extLst>
          </p:cNvPr>
          <p:cNvSpPr txBox="1"/>
          <p:nvPr/>
        </p:nvSpPr>
        <p:spPr>
          <a:xfrm>
            <a:off x="3660789" y="10614774"/>
            <a:ext cx="525515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Arturia Software Center réduit</a:t>
            </a:r>
          </a:p>
        </p:txBody>
      </p:sp>
      <p:pic>
        <p:nvPicPr>
          <p:cNvPr id="6" name="Image 5" descr="Une image contenant texte, capture d’écran, logo, Publicité en ligne&#10;&#10;Description générée automatiquement">
            <a:extLst>
              <a:ext uri="{FF2B5EF4-FFF2-40B4-BE49-F238E27FC236}">
                <a16:creationId xmlns:a16="http://schemas.microsoft.com/office/drawing/2014/main" id="{835C0681-C98E-015A-4F0D-FE20425F7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2495" y="4687657"/>
            <a:ext cx="9895201" cy="5927117"/>
          </a:xfrm>
          <a:prstGeom prst="rect">
            <a:avLst/>
          </a:prstGeom>
        </p:spPr>
      </p:pic>
      <p:pic>
        <p:nvPicPr>
          <p:cNvPr id="10" name="Image 9" descr="Une image contenant texte, capture d’écran, Page web, Site web&#10;&#10;Description générée automatiquement">
            <a:extLst>
              <a:ext uri="{FF2B5EF4-FFF2-40B4-BE49-F238E27FC236}">
                <a16:creationId xmlns:a16="http://schemas.microsoft.com/office/drawing/2014/main" id="{451C3E92-D916-2F68-98BE-CC78E17A4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674" y="4687657"/>
            <a:ext cx="7706801" cy="5877745"/>
          </a:xfrm>
          <a:prstGeom prst="rect">
            <a:avLst/>
          </a:prstGeom>
        </p:spPr>
      </p:pic>
      <p:sp>
        <p:nvSpPr>
          <p:cNvPr id="11" name="ZoneTexte 10">
            <a:extLst>
              <a:ext uri="{FF2B5EF4-FFF2-40B4-BE49-F238E27FC236}">
                <a16:creationId xmlns:a16="http://schemas.microsoft.com/office/drawing/2014/main" id="{9234D1A5-9963-6227-281B-D1175C42313F}"/>
              </a:ext>
            </a:extLst>
          </p:cNvPr>
          <p:cNvSpPr txBox="1"/>
          <p:nvPr/>
        </p:nvSpPr>
        <p:spPr>
          <a:xfrm>
            <a:off x="14192520" y="10614774"/>
            <a:ext cx="525515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Arturia Software Center étendu</a:t>
            </a:r>
          </a:p>
        </p:txBody>
      </p:sp>
      <p:pic>
        <p:nvPicPr>
          <p:cNvPr id="14" name="Picture 2">
            <a:extLst>
              <a:ext uri="{FF2B5EF4-FFF2-40B4-BE49-F238E27FC236}">
                <a16:creationId xmlns:a16="http://schemas.microsoft.com/office/drawing/2014/main" id="{2A2C4328-E25B-921A-477A-AD1401EC24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95F4CA2D-792E-3D45-1599-8AA9E9326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68785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061556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_Architecture du Midi Control Center</a:t>
            </a:r>
            <a:endParaRPr sz="5400" dirty="0">
              <a:latin typeface="Supply" panose="00000500000000000000" pitchFamily="2" charset="0"/>
            </a:endParaRPr>
          </a:p>
        </p:txBody>
      </p:sp>
      <p:pic>
        <p:nvPicPr>
          <p:cNvPr id="4" name="Image 3" descr="Une image contenant texte, diagramme, Plan, Dessin technique&#10;&#10;Description générée automatiquement">
            <a:extLst>
              <a:ext uri="{FF2B5EF4-FFF2-40B4-BE49-F238E27FC236}">
                <a16:creationId xmlns:a16="http://schemas.microsoft.com/office/drawing/2014/main" id="{B88153AD-2086-79B0-1910-16DE2F96A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083" y="4706495"/>
            <a:ext cx="14207974" cy="7281376"/>
          </a:xfrm>
          <a:prstGeom prst="rect">
            <a:avLst/>
          </a:prstGeom>
        </p:spPr>
      </p:pic>
      <p:sp>
        <p:nvSpPr>
          <p:cNvPr id="8" name="_Human centered…">
            <a:extLst>
              <a:ext uri="{FF2B5EF4-FFF2-40B4-BE49-F238E27FC236}">
                <a16:creationId xmlns:a16="http://schemas.microsoft.com/office/drawing/2014/main" id="{29081455-2A0B-842F-2027-259D42D6A200}"/>
              </a:ext>
            </a:extLst>
          </p:cNvPr>
          <p:cNvSpPr txBox="1"/>
          <p:nvPr/>
        </p:nvSpPr>
        <p:spPr>
          <a:xfrm>
            <a:off x="7139889" y="12032285"/>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Schéma de l’architecture MCC MiniLab3 Web</a:t>
            </a:r>
            <a:endParaRPr sz="2800" dirty="0">
              <a:latin typeface="Supply Light" panose="00000400000000000000" pitchFamily="2" charset="0"/>
            </a:endParaRPr>
          </a:p>
        </p:txBody>
      </p:sp>
      <p:pic>
        <p:nvPicPr>
          <p:cNvPr id="9" name="Picture 2">
            <a:extLst>
              <a:ext uri="{FF2B5EF4-FFF2-40B4-BE49-F238E27FC236}">
                <a16:creationId xmlns:a16="http://schemas.microsoft.com/office/drawing/2014/main" id="{37ADA7A8-82EE-28F7-29C0-C0B5D80E36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FCD1BEF-C1E8-1D13-2539-3328195675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39950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1" y="3150598"/>
            <a:ext cx="20968855"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prototype pour le Web MIDI</a:t>
            </a:r>
            <a:endParaRPr sz="5400" dirty="0">
              <a:latin typeface="Supply" panose="00000500000000000000" pitchFamily="2" charset="0"/>
            </a:endParaRPr>
          </a:p>
        </p:txBody>
      </p:sp>
      <p:pic>
        <p:nvPicPr>
          <p:cNvPr id="3" name="Image 2" descr="Une image contenant texte, piano, clavier, Clavier musical&#10;&#10;Description générée automatiquement">
            <a:extLst>
              <a:ext uri="{FF2B5EF4-FFF2-40B4-BE49-F238E27FC236}">
                <a16:creationId xmlns:a16="http://schemas.microsoft.com/office/drawing/2014/main" id="{3AB331EA-EF07-5BA6-F721-B195CF970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1187" y="5379890"/>
            <a:ext cx="9500973" cy="5776509"/>
          </a:xfrm>
          <a:prstGeom prst="rect">
            <a:avLst/>
          </a:prstGeom>
        </p:spPr>
      </p:pic>
      <p:sp>
        <p:nvSpPr>
          <p:cNvPr id="6" name="_Human centered…">
            <a:extLst>
              <a:ext uri="{FF2B5EF4-FFF2-40B4-BE49-F238E27FC236}">
                <a16:creationId xmlns:a16="http://schemas.microsoft.com/office/drawing/2014/main" id="{82291D61-138E-6C2F-0AC7-6C5067AA54DF}"/>
              </a:ext>
            </a:extLst>
          </p:cNvPr>
          <p:cNvSpPr txBox="1"/>
          <p:nvPr/>
        </p:nvSpPr>
        <p:spPr>
          <a:xfrm>
            <a:off x="7522583" y="11269047"/>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Preuve de concept pour l’API Web MIDI</a:t>
            </a:r>
            <a:endParaRPr sz="2800" dirty="0">
              <a:latin typeface="Supply Light" panose="00000400000000000000" pitchFamily="2" charset="0"/>
            </a:endParaRPr>
          </a:p>
        </p:txBody>
      </p:sp>
      <p:pic>
        <p:nvPicPr>
          <p:cNvPr id="9" name="Picture 2">
            <a:extLst>
              <a:ext uri="{FF2B5EF4-FFF2-40B4-BE49-F238E27FC236}">
                <a16:creationId xmlns:a16="http://schemas.microsoft.com/office/drawing/2014/main" id="{A04565DA-9171-9519-D407-FDF2AB0E5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D6B5183-9E61-9684-6A85-73E7CE96A2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67504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Image" descr="Image"/>
          <p:cNvPicPr>
            <a:picLocks noChangeAspect="1"/>
          </p:cNvPicPr>
          <p:nvPr/>
        </p:nvPicPr>
        <p:blipFill>
          <a:blip r:embed="rId2"/>
          <a:srcRect l="12894"/>
          <a:stretch>
            <a:fillRect/>
          </a:stretch>
        </p:blipFill>
        <p:spPr>
          <a:xfrm>
            <a:off x="2957121" y="5638022"/>
            <a:ext cx="5774128" cy="6628902"/>
          </a:xfrm>
          <a:prstGeom prst="rect">
            <a:avLst/>
          </a:prstGeom>
          <a:ln w="12700">
            <a:miter lim="400000"/>
          </a:ln>
        </p:spPr>
      </p:pic>
      <p:sp>
        <p:nvSpPr>
          <p:cNvPr id="179"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180"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1" name="Rectangle"/>
          <p:cNvSpPr/>
          <p:nvPr/>
        </p:nvSpPr>
        <p:spPr>
          <a:xfrm>
            <a:off x="7613224" y="11863302"/>
            <a:ext cx="3414758" cy="1244743"/>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2" name="Rectangle"/>
          <p:cNvSpPr/>
          <p:nvPr/>
        </p:nvSpPr>
        <p:spPr>
          <a:xfrm>
            <a:off x="1788739" y="5627958"/>
            <a:ext cx="2326756"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3" name="_Human centered…"/>
          <p:cNvSpPr txBox="1"/>
          <p:nvPr/>
        </p:nvSpPr>
        <p:spPr>
          <a:xfrm>
            <a:off x="-945068" y="2561330"/>
            <a:ext cx="11299568"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dirty="0"/>
              <a:t>_</a:t>
            </a:r>
            <a:r>
              <a:rPr lang="fr-FR" dirty="0"/>
              <a:t>Mise en contexte</a:t>
            </a:r>
            <a:endParaRPr dirty="0"/>
          </a:p>
        </p:txBody>
      </p:sp>
      <p:sp>
        <p:nvSpPr>
          <p:cNvPr id="184" name="Creating intuitive music-making experience…"/>
          <p:cNvSpPr txBox="1"/>
          <p:nvPr/>
        </p:nvSpPr>
        <p:spPr>
          <a:xfrm>
            <a:off x="9862208" y="5555631"/>
            <a:ext cx="11506449" cy="284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b="0">
                <a:latin typeface="Supply-Light"/>
                <a:ea typeface="Supply-Light"/>
                <a:cs typeface="Supply-Light"/>
                <a:sym typeface="Supply-Light"/>
              </a:defRPr>
            </a:pPr>
            <a:r>
              <a:rPr dirty="0"/>
              <a:t>Creating intuitive music-making experience</a:t>
            </a:r>
          </a:p>
          <a:p>
            <a:pPr algn="l">
              <a:defRPr b="0">
                <a:latin typeface="Supply-Light"/>
                <a:ea typeface="Supply-Light"/>
                <a:cs typeface="Supply-Light"/>
                <a:sym typeface="Supply-Light"/>
              </a:defRPr>
            </a:pPr>
            <a:r>
              <a:rPr dirty="0"/>
              <a:t>is our ‘raison d’être’. We use all the knowledge of our passionate engineers to keep our product grounded, easy and practical. Driven by the same spirit as our users, all our products</a:t>
            </a:r>
          </a:p>
          <a:p>
            <a:pPr algn="l">
              <a:defRPr b="0">
                <a:latin typeface="Supply-Light"/>
                <a:ea typeface="Supply-Light"/>
                <a:cs typeface="Supply-Light"/>
                <a:sym typeface="Supply-Light"/>
              </a:defRPr>
            </a:pPr>
            <a:r>
              <a:rPr dirty="0"/>
              <a:t>are engineered with a human-centric approach.</a:t>
            </a:r>
          </a:p>
        </p:txBody>
      </p:sp>
      <p:pic>
        <p:nvPicPr>
          <p:cNvPr id="2" name="Picture 2">
            <a:extLst>
              <a:ext uri="{FF2B5EF4-FFF2-40B4-BE49-F238E27FC236}">
                <a16:creationId xmlns:a16="http://schemas.microsoft.com/office/drawing/2014/main" id="{A484F4E9-CDC5-FA2A-A5DF-9992B585F6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BD6CE29-DB79-E3C4-3817-11F04F9B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A4E1DDD-5DEE-7D16-6E9D-AA4CA55928CB}"/>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3608145"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Mise à jour </a:t>
            </a:r>
            <a:r>
              <a:rPr lang="fr-FR" sz="5400" dirty="0" err="1">
                <a:latin typeface="Supply" panose="00000500000000000000" pitchFamily="2" charset="0"/>
              </a:rPr>
              <a:t>firmware</a:t>
            </a:r>
            <a:endParaRPr sz="5400" dirty="0">
              <a:latin typeface="Supply" panose="00000500000000000000" pitchFamily="2" charset="0"/>
            </a:endParaRPr>
          </a:p>
        </p:txBody>
      </p:sp>
      <p:sp>
        <p:nvSpPr>
          <p:cNvPr id="6" name="_Human centered…">
            <a:extLst>
              <a:ext uri="{FF2B5EF4-FFF2-40B4-BE49-F238E27FC236}">
                <a16:creationId xmlns:a16="http://schemas.microsoft.com/office/drawing/2014/main" id="{82291D61-138E-6C2F-0AC7-6C5067AA54DF}"/>
              </a:ext>
            </a:extLst>
          </p:cNvPr>
          <p:cNvSpPr txBox="1"/>
          <p:nvPr/>
        </p:nvSpPr>
        <p:spPr>
          <a:xfrm>
            <a:off x="2307082" y="12306900"/>
            <a:ext cx="86371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Preuve de concept pour l’update DFU Web</a:t>
            </a:r>
            <a:endParaRPr sz="2800" dirty="0">
              <a:latin typeface="Supply Light" panose="00000400000000000000" pitchFamily="2" charset="0"/>
            </a:endParaRPr>
          </a:p>
        </p:txBody>
      </p:sp>
      <p:pic>
        <p:nvPicPr>
          <p:cNvPr id="8" name="Image 7" descr="Une image contenant texte, capture d’écran, nombre, ligne&#10;&#10;Description générée automatiquement">
            <a:extLst>
              <a:ext uri="{FF2B5EF4-FFF2-40B4-BE49-F238E27FC236}">
                <a16:creationId xmlns:a16="http://schemas.microsoft.com/office/drawing/2014/main" id="{B3A2B1EF-E241-76AF-3ECA-DE7B4845F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10" y="6191048"/>
            <a:ext cx="13116704" cy="6115852"/>
          </a:xfrm>
          <a:prstGeom prst="rect">
            <a:avLst/>
          </a:prstGeom>
        </p:spPr>
      </p:pic>
      <p:pic>
        <p:nvPicPr>
          <p:cNvPr id="11266" name="Picture 2" descr="Arturia - MiniLab 3 - Clavier Contrôleur MIDI Universel pour Production  Musicale, Fourni avec une Suite de Logiciels Créatifs - 25 Mini Touches, 8  Pads Multicolores - Blanc : Amazon.fr: Instruments de musique et Sono">
            <a:extLst>
              <a:ext uri="{FF2B5EF4-FFF2-40B4-BE49-F238E27FC236}">
                <a16:creationId xmlns:a16="http://schemas.microsoft.com/office/drawing/2014/main" id="{72CCC7AE-F836-029C-2EEA-EB60D5FC64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23402" y="4568554"/>
            <a:ext cx="3402692" cy="2102864"/>
          </a:xfrm>
          <a:prstGeom prst="rect">
            <a:avLst/>
          </a:prstGeom>
          <a:noFill/>
          <a:extLst>
            <a:ext uri="{909E8E84-426E-40DD-AFC4-6F175D3DCCD1}">
              <a14:hiddenFill xmlns:a14="http://schemas.microsoft.com/office/drawing/2010/main">
                <a:solidFill>
                  <a:srgbClr val="FFFFFF"/>
                </a:solidFill>
              </a14:hiddenFill>
            </a:ext>
          </a:extLst>
        </p:spPr>
      </p:pic>
      <p:sp>
        <p:nvSpPr>
          <p:cNvPr id="12" name="_Human centered…">
            <a:extLst>
              <a:ext uri="{FF2B5EF4-FFF2-40B4-BE49-F238E27FC236}">
                <a16:creationId xmlns:a16="http://schemas.microsoft.com/office/drawing/2014/main" id="{E8E4D96D-2141-A096-AA01-9678261ECCD8}"/>
              </a:ext>
            </a:extLst>
          </p:cNvPr>
          <p:cNvSpPr txBox="1"/>
          <p:nvPr/>
        </p:nvSpPr>
        <p:spPr>
          <a:xfrm>
            <a:off x="19141727" y="4807828"/>
            <a:ext cx="8637196"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MiniLab3 : </a:t>
            </a:r>
          </a:p>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1 Processeur</a:t>
            </a:r>
            <a:endParaRPr sz="2800" dirty="0">
              <a:latin typeface="Supply Light" panose="00000400000000000000" pitchFamily="2" charset="0"/>
            </a:endParaRPr>
          </a:p>
        </p:txBody>
      </p:sp>
      <p:pic>
        <p:nvPicPr>
          <p:cNvPr id="11268" name="Picture 4" descr="MiniFreak">
            <a:extLst>
              <a:ext uri="{FF2B5EF4-FFF2-40B4-BE49-F238E27FC236}">
                <a16:creationId xmlns:a16="http://schemas.microsoft.com/office/drawing/2014/main" id="{E275DF29-0088-E658-2D6A-4DAB58975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6094" y="7155785"/>
            <a:ext cx="4400464" cy="1764586"/>
          </a:xfrm>
          <a:prstGeom prst="rect">
            <a:avLst/>
          </a:prstGeom>
          <a:noFill/>
          <a:extLst>
            <a:ext uri="{909E8E84-426E-40DD-AFC4-6F175D3DCCD1}">
              <a14:hiddenFill xmlns:a14="http://schemas.microsoft.com/office/drawing/2010/main">
                <a:solidFill>
                  <a:srgbClr val="FFFFFF"/>
                </a:solidFill>
              </a14:hiddenFill>
            </a:ext>
          </a:extLst>
        </p:spPr>
      </p:pic>
      <p:sp>
        <p:nvSpPr>
          <p:cNvPr id="13" name="_Human centered…">
            <a:extLst>
              <a:ext uri="{FF2B5EF4-FFF2-40B4-BE49-F238E27FC236}">
                <a16:creationId xmlns:a16="http://schemas.microsoft.com/office/drawing/2014/main" id="{A64CD9CE-6575-5605-0447-7B994EEAB040}"/>
              </a:ext>
            </a:extLst>
          </p:cNvPr>
          <p:cNvSpPr txBox="1"/>
          <p:nvPr/>
        </p:nvSpPr>
        <p:spPr>
          <a:xfrm>
            <a:off x="15837178" y="7343434"/>
            <a:ext cx="3355259"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err="1">
                <a:latin typeface="Supply Light" panose="00000400000000000000" pitchFamily="2" charset="0"/>
              </a:rPr>
              <a:t>MiniFreak</a:t>
            </a:r>
            <a:r>
              <a:rPr lang="fr-FR" sz="2800" dirty="0">
                <a:latin typeface="Supply Light" panose="00000400000000000000" pitchFamily="2" charset="0"/>
              </a:rPr>
              <a:t> : </a:t>
            </a:r>
          </a:p>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6 Processeur</a:t>
            </a:r>
            <a:endParaRPr sz="2800" dirty="0">
              <a:latin typeface="Supply Light" panose="00000400000000000000" pitchFamily="2" charset="0"/>
            </a:endParaRPr>
          </a:p>
        </p:txBody>
      </p:sp>
      <p:sp>
        <p:nvSpPr>
          <p:cNvPr id="15" name="_Human centered…">
            <a:extLst>
              <a:ext uri="{FF2B5EF4-FFF2-40B4-BE49-F238E27FC236}">
                <a16:creationId xmlns:a16="http://schemas.microsoft.com/office/drawing/2014/main" id="{5E34CF25-AF10-6CF4-4026-D57938A73634}"/>
              </a:ext>
            </a:extLst>
          </p:cNvPr>
          <p:cNvSpPr txBox="1"/>
          <p:nvPr/>
        </p:nvSpPr>
        <p:spPr>
          <a:xfrm>
            <a:off x="14216164" y="9867775"/>
            <a:ext cx="9851126" cy="1395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panose="00000500000000000000" pitchFamily="2" charset="0"/>
              </a:rPr>
              <a:t>Bilan:</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Le driver Arturia empêche l’update sur Windows</a:t>
            </a:r>
          </a:p>
          <a:p>
            <a:pPr algn="l">
              <a:defRPr sz="7600" b="0">
                <a:solidFill>
                  <a:srgbClr val="121419"/>
                </a:solidFill>
                <a:latin typeface="Supply-Medium"/>
                <a:ea typeface="Supply-Medium"/>
                <a:cs typeface="Supply-Medium"/>
                <a:sym typeface="Supply-Medium"/>
              </a:defRPr>
            </a:pPr>
            <a:endParaRPr sz="2800" dirty="0">
              <a:latin typeface="Supply Light" panose="00000400000000000000" pitchFamily="2" charset="0"/>
            </a:endParaRPr>
          </a:p>
        </p:txBody>
      </p:sp>
      <p:sp>
        <p:nvSpPr>
          <p:cNvPr id="16" name="_Human centered…">
            <a:extLst>
              <a:ext uri="{FF2B5EF4-FFF2-40B4-BE49-F238E27FC236}">
                <a16:creationId xmlns:a16="http://schemas.microsoft.com/office/drawing/2014/main" id="{F83D5BCA-24D4-3273-3489-FCF7F24A87D9}"/>
              </a:ext>
            </a:extLst>
          </p:cNvPr>
          <p:cNvSpPr txBox="1"/>
          <p:nvPr/>
        </p:nvSpPr>
        <p:spPr>
          <a:xfrm>
            <a:off x="732343" y="4395341"/>
            <a:ext cx="9851126" cy="1395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err="1">
                <a:latin typeface="Supply" panose="00000500000000000000" pitchFamily="2" charset="0"/>
              </a:rPr>
              <a:t>Device</a:t>
            </a:r>
            <a:r>
              <a:rPr lang="fr-FR" sz="2800" dirty="0">
                <a:latin typeface="Supply" panose="00000500000000000000" pitchFamily="2" charset="0"/>
              </a:rPr>
              <a:t> </a:t>
            </a:r>
            <a:r>
              <a:rPr lang="fr-FR" sz="2800" dirty="0" err="1">
                <a:latin typeface="Supply" panose="00000500000000000000" pitchFamily="2" charset="0"/>
              </a:rPr>
              <a:t>Firmware</a:t>
            </a:r>
            <a:r>
              <a:rPr lang="fr-FR" sz="2800" dirty="0">
                <a:latin typeface="Supply" panose="00000500000000000000" pitchFamily="2" charset="0"/>
              </a:rPr>
              <a:t> Update (DFU) </a:t>
            </a:r>
            <a:r>
              <a:rPr lang="fr-FR" sz="2800" dirty="0">
                <a:latin typeface="Supply Light" panose="00000400000000000000" pitchFamily="2" charset="0"/>
              </a:rPr>
              <a:t>= protocole USB de mise à jour de matériel.</a:t>
            </a:r>
          </a:p>
          <a:p>
            <a:pPr algn="l">
              <a:defRPr sz="7600" b="0">
                <a:solidFill>
                  <a:srgbClr val="121419"/>
                </a:solidFill>
                <a:latin typeface="Supply-Medium"/>
                <a:ea typeface="Supply-Medium"/>
                <a:cs typeface="Supply-Medium"/>
                <a:sym typeface="Supply-Medium"/>
              </a:defRPr>
            </a:pPr>
            <a:endParaRPr sz="2800" dirty="0">
              <a:latin typeface="Supply Light" panose="00000400000000000000" pitchFamily="2" charset="0"/>
            </a:endParaRPr>
          </a:p>
        </p:txBody>
      </p:sp>
      <p:pic>
        <p:nvPicPr>
          <p:cNvPr id="17" name="Picture 2">
            <a:extLst>
              <a:ext uri="{FF2B5EF4-FFF2-40B4-BE49-F238E27FC236}">
                <a16:creationId xmlns:a16="http://schemas.microsoft.com/office/drawing/2014/main" id="{C4EFC588-45D7-0CAF-CEEB-3E3E313F4E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6370F335-13E1-550B-5800-5463E9E492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8197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3608145"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nouvelle interface</a:t>
            </a:r>
            <a:endParaRPr sz="5400" dirty="0">
              <a:latin typeface="Supply" panose="00000500000000000000" pitchFamily="2" charset="0"/>
            </a:endParaRPr>
          </a:p>
        </p:txBody>
      </p:sp>
      <p:sp>
        <p:nvSpPr>
          <p:cNvPr id="12" name="_Human centered…">
            <a:extLst>
              <a:ext uri="{FF2B5EF4-FFF2-40B4-BE49-F238E27FC236}">
                <a16:creationId xmlns:a16="http://schemas.microsoft.com/office/drawing/2014/main" id="{E8E4D96D-2141-A096-AA01-9678261ECCD8}"/>
              </a:ext>
            </a:extLst>
          </p:cNvPr>
          <p:cNvSpPr txBox="1"/>
          <p:nvPr/>
        </p:nvSpPr>
        <p:spPr>
          <a:xfrm>
            <a:off x="931396" y="8676680"/>
            <a:ext cx="6062393"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Midi Control Center existant</a:t>
            </a:r>
            <a:endParaRPr sz="2800" dirty="0">
              <a:latin typeface="Supply Light" panose="00000400000000000000" pitchFamily="2" charset="0"/>
            </a:endParaRPr>
          </a:p>
        </p:txBody>
      </p:sp>
      <p:pic>
        <p:nvPicPr>
          <p:cNvPr id="4" name="Image 3" descr="Une image contenant piano, texte, clavier, Appareils électroniques&#10;&#10;Description générée automatiquement">
            <a:extLst>
              <a:ext uri="{FF2B5EF4-FFF2-40B4-BE49-F238E27FC236}">
                <a16:creationId xmlns:a16="http://schemas.microsoft.com/office/drawing/2014/main" id="{4167ABF0-ABEA-5EDF-A48C-D8960CD49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1" y="4383022"/>
            <a:ext cx="7579725" cy="4293658"/>
          </a:xfrm>
          <a:prstGeom prst="rect">
            <a:avLst/>
          </a:prstGeom>
        </p:spPr>
      </p:pic>
      <p:pic>
        <p:nvPicPr>
          <p:cNvPr id="10" name="Image 9" descr="Une image contenant texte, capture d’écran, logiciel, Logiciel multimédia&#10;&#10;Description générée automatiquement">
            <a:extLst>
              <a:ext uri="{FF2B5EF4-FFF2-40B4-BE49-F238E27FC236}">
                <a16:creationId xmlns:a16="http://schemas.microsoft.com/office/drawing/2014/main" id="{A0A8102D-92BD-0CA4-CFB1-7DF0DB0FA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1065" y="4693878"/>
            <a:ext cx="14741236" cy="7794660"/>
          </a:xfrm>
          <a:prstGeom prst="rect">
            <a:avLst/>
          </a:prstGeom>
        </p:spPr>
      </p:pic>
      <p:sp>
        <p:nvSpPr>
          <p:cNvPr id="11" name="_Human centered…">
            <a:extLst>
              <a:ext uri="{FF2B5EF4-FFF2-40B4-BE49-F238E27FC236}">
                <a16:creationId xmlns:a16="http://schemas.microsoft.com/office/drawing/2014/main" id="{E8F8ED8E-2C9F-7BDF-6DA5-35FB2B3C6DCD}"/>
              </a:ext>
            </a:extLst>
          </p:cNvPr>
          <p:cNvSpPr txBox="1"/>
          <p:nvPr/>
        </p:nvSpPr>
        <p:spPr>
          <a:xfrm>
            <a:off x="13458662" y="12446974"/>
            <a:ext cx="6062393"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Midi Control Center Web</a:t>
            </a:r>
            <a:endParaRPr sz="2800" dirty="0">
              <a:latin typeface="Supply Light" panose="00000400000000000000" pitchFamily="2" charset="0"/>
            </a:endParaRPr>
          </a:p>
        </p:txBody>
      </p:sp>
      <p:sp>
        <p:nvSpPr>
          <p:cNvPr id="14" name="Flèche : droite 13">
            <a:extLst>
              <a:ext uri="{FF2B5EF4-FFF2-40B4-BE49-F238E27FC236}">
                <a16:creationId xmlns:a16="http://schemas.microsoft.com/office/drawing/2014/main" id="{42E374C6-3075-02FE-4AAD-087C4EB9217E}"/>
              </a:ext>
            </a:extLst>
          </p:cNvPr>
          <p:cNvSpPr/>
          <p:nvPr/>
        </p:nvSpPr>
        <p:spPr>
          <a:xfrm>
            <a:off x="7946226" y="6807717"/>
            <a:ext cx="804592" cy="378433"/>
          </a:xfrm>
          <a:prstGeom prst="rightArrow">
            <a:avLst/>
          </a:prstGeom>
          <a:solidFill>
            <a:srgbClr val="32FE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_Human centered…">
            <a:extLst>
              <a:ext uri="{FF2B5EF4-FFF2-40B4-BE49-F238E27FC236}">
                <a16:creationId xmlns:a16="http://schemas.microsoft.com/office/drawing/2014/main" id="{AC65053F-3355-A403-0A6F-4FE6B34B08BB}"/>
              </a:ext>
            </a:extLst>
          </p:cNvPr>
          <p:cNvSpPr txBox="1"/>
          <p:nvPr/>
        </p:nvSpPr>
        <p:spPr>
          <a:xfrm>
            <a:off x="52661" y="9877626"/>
            <a:ext cx="6975436"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panose="00000500000000000000" pitchFamily="2" charset="0"/>
              </a:rPr>
              <a:t>Uniformisation de l’interface avec l’ASC : </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Police de charactères</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Couleurs</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Header</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Pattern de « cartes » avec ombres</a:t>
            </a:r>
            <a:endParaRPr sz="2800" dirty="0">
              <a:latin typeface="Supply Light" panose="00000400000000000000" pitchFamily="2" charset="0"/>
            </a:endParaRPr>
          </a:p>
        </p:txBody>
      </p:sp>
      <p:pic>
        <p:nvPicPr>
          <p:cNvPr id="18" name="Picture 2">
            <a:extLst>
              <a:ext uri="{FF2B5EF4-FFF2-40B4-BE49-F238E27FC236}">
                <a16:creationId xmlns:a16="http://schemas.microsoft.com/office/drawing/2014/main" id="{88274505-DC73-E12C-8400-4D869D36C0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893D529F-7876-62D8-3329-8EF55F54BA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94516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3608145"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gestion des paramètres</a:t>
            </a:r>
            <a:endParaRPr sz="5400" dirty="0">
              <a:latin typeface="Supply" panose="00000500000000000000" pitchFamily="2" charset="0"/>
            </a:endParaRPr>
          </a:p>
        </p:txBody>
      </p:sp>
      <p:sp>
        <p:nvSpPr>
          <p:cNvPr id="17" name="_Human centered…">
            <a:extLst>
              <a:ext uri="{FF2B5EF4-FFF2-40B4-BE49-F238E27FC236}">
                <a16:creationId xmlns:a16="http://schemas.microsoft.com/office/drawing/2014/main" id="{AC65053F-3355-A403-0A6F-4FE6B34B08BB}"/>
              </a:ext>
            </a:extLst>
          </p:cNvPr>
          <p:cNvSpPr txBox="1"/>
          <p:nvPr/>
        </p:nvSpPr>
        <p:spPr>
          <a:xfrm>
            <a:off x="90744" y="4805644"/>
            <a:ext cx="12876650" cy="31188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Paramètres globaux chargés au branchement. </a:t>
            </a:r>
          </a:p>
          <a:p>
            <a:pPr algn="l">
              <a:defRPr sz="7600" b="0">
                <a:solidFill>
                  <a:srgbClr val="121419"/>
                </a:solidFill>
                <a:latin typeface="Supply-Medium"/>
                <a:ea typeface="Supply-Medium"/>
                <a:cs typeface="Supply-Medium"/>
                <a:sym typeface="Supply-Medium"/>
              </a:defRPr>
            </a:pPr>
            <a:endParaRPr lang="fr-FR" sz="28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Message </a:t>
            </a:r>
            <a:r>
              <a:rPr lang="fr-FR" sz="2800" dirty="0" err="1">
                <a:latin typeface="Supply Light" panose="00000400000000000000" pitchFamily="2" charset="0"/>
              </a:rPr>
              <a:t>SysEx</a:t>
            </a:r>
            <a:r>
              <a:rPr lang="fr-FR" sz="2800" dirty="0">
                <a:latin typeface="Supply Light" panose="00000400000000000000" pitchFamily="2" charset="0"/>
              </a:rPr>
              <a:t> envoyé à chaque changement au MiniLab3 pour opérer ce changement</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endParaRPr lang="fr-FR" sz="28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Paramètres de préréglage envoyés sur demande utilisateur dans le menu</a:t>
            </a:r>
          </a:p>
        </p:txBody>
      </p:sp>
      <p:pic>
        <p:nvPicPr>
          <p:cNvPr id="8" name="Image 7">
            <a:extLst>
              <a:ext uri="{FF2B5EF4-FFF2-40B4-BE49-F238E27FC236}">
                <a16:creationId xmlns:a16="http://schemas.microsoft.com/office/drawing/2014/main" id="{A3DA4C0F-DA5C-BD04-4B0A-F41035FDDB2F}"/>
              </a:ext>
            </a:extLst>
          </p:cNvPr>
          <p:cNvPicPr>
            <a:picLocks noChangeAspect="1"/>
          </p:cNvPicPr>
          <p:nvPr/>
        </p:nvPicPr>
        <p:blipFill>
          <a:blip r:embed="rId2"/>
          <a:stretch>
            <a:fillRect/>
          </a:stretch>
        </p:blipFill>
        <p:spPr>
          <a:xfrm>
            <a:off x="2498513" y="9088308"/>
            <a:ext cx="8267956" cy="3207324"/>
          </a:xfrm>
          <a:prstGeom prst="rect">
            <a:avLst/>
          </a:prstGeom>
        </p:spPr>
      </p:pic>
      <p:sp>
        <p:nvSpPr>
          <p:cNvPr id="9" name="_Human centered…">
            <a:extLst>
              <a:ext uri="{FF2B5EF4-FFF2-40B4-BE49-F238E27FC236}">
                <a16:creationId xmlns:a16="http://schemas.microsoft.com/office/drawing/2014/main" id="{6452B2F3-E7D1-5601-1A47-912613C7F936}"/>
              </a:ext>
            </a:extLst>
          </p:cNvPr>
          <p:cNvSpPr txBox="1"/>
          <p:nvPr/>
        </p:nvSpPr>
        <p:spPr>
          <a:xfrm>
            <a:off x="954212" y="12299673"/>
            <a:ext cx="1135655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Pop-Up de chargement de paramètres</a:t>
            </a:r>
            <a:endParaRPr sz="2800" dirty="0">
              <a:latin typeface="Supply Light" panose="00000400000000000000" pitchFamily="2" charset="0"/>
            </a:endParaRPr>
          </a:p>
        </p:txBody>
      </p:sp>
      <p:pic>
        <p:nvPicPr>
          <p:cNvPr id="15" name="Image 14">
            <a:extLst>
              <a:ext uri="{FF2B5EF4-FFF2-40B4-BE49-F238E27FC236}">
                <a16:creationId xmlns:a16="http://schemas.microsoft.com/office/drawing/2014/main" id="{E0412604-C7BC-8974-DFF3-AA5A57205087}"/>
              </a:ext>
            </a:extLst>
          </p:cNvPr>
          <p:cNvPicPr>
            <a:picLocks noChangeAspect="1"/>
          </p:cNvPicPr>
          <p:nvPr/>
        </p:nvPicPr>
        <p:blipFill>
          <a:blip r:embed="rId3"/>
          <a:stretch>
            <a:fillRect/>
          </a:stretch>
        </p:blipFill>
        <p:spPr>
          <a:xfrm>
            <a:off x="18396652" y="4759446"/>
            <a:ext cx="5086542" cy="3558954"/>
          </a:xfrm>
          <a:prstGeom prst="rect">
            <a:avLst/>
          </a:prstGeom>
        </p:spPr>
      </p:pic>
      <p:sp>
        <p:nvSpPr>
          <p:cNvPr id="16" name="_Human centered…">
            <a:extLst>
              <a:ext uri="{FF2B5EF4-FFF2-40B4-BE49-F238E27FC236}">
                <a16:creationId xmlns:a16="http://schemas.microsoft.com/office/drawing/2014/main" id="{0294D5DB-5557-2D7F-D57A-4C9371493342}"/>
              </a:ext>
            </a:extLst>
          </p:cNvPr>
          <p:cNvSpPr txBox="1"/>
          <p:nvPr/>
        </p:nvSpPr>
        <p:spPr>
          <a:xfrm>
            <a:off x="18396652" y="8380567"/>
            <a:ext cx="508654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Menu d’import/export de paramètres de préréglage</a:t>
            </a:r>
            <a:endParaRPr sz="2800" dirty="0">
              <a:latin typeface="Supply Light" panose="00000400000000000000" pitchFamily="2" charset="0"/>
            </a:endParaRPr>
          </a:p>
        </p:txBody>
      </p:sp>
      <p:pic>
        <p:nvPicPr>
          <p:cNvPr id="19" name="Image 18">
            <a:extLst>
              <a:ext uri="{FF2B5EF4-FFF2-40B4-BE49-F238E27FC236}">
                <a16:creationId xmlns:a16="http://schemas.microsoft.com/office/drawing/2014/main" id="{BC15DE10-3528-892C-27A6-0299045F9098}"/>
              </a:ext>
            </a:extLst>
          </p:cNvPr>
          <p:cNvPicPr>
            <a:picLocks noChangeAspect="1"/>
          </p:cNvPicPr>
          <p:nvPr/>
        </p:nvPicPr>
        <p:blipFill>
          <a:blip r:embed="rId4"/>
          <a:stretch>
            <a:fillRect/>
          </a:stretch>
        </p:blipFill>
        <p:spPr>
          <a:xfrm>
            <a:off x="13941488" y="4447698"/>
            <a:ext cx="4261849" cy="3914489"/>
          </a:xfrm>
          <a:prstGeom prst="rect">
            <a:avLst/>
          </a:prstGeom>
        </p:spPr>
      </p:pic>
      <p:sp>
        <p:nvSpPr>
          <p:cNvPr id="20" name="_Human centered…">
            <a:extLst>
              <a:ext uri="{FF2B5EF4-FFF2-40B4-BE49-F238E27FC236}">
                <a16:creationId xmlns:a16="http://schemas.microsoft.com/office/drawing/2014/main" id="{5E08F312-0758-33D7-57B9-9A13F0137F77}"/>
              </a:ext>
            </a:extLst>
          </p:cNvPr>
          <p:cNvSpPr txBox="1"/>
          <p:nvPr/>
        </p:nvSpPr>
        <p:spPr>
          <a:xfrm>
            <a:off x="13442119" y="8447032"/>
            <a:ext cx="5086542" cy="1395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Menu de gestion des fichiers de paramètres locaux</a:t>
            </a:r>
            <a:endParaRPr sz="2800" dirty="0">
              <a:latin typeface="Supply Light" panose="00000400000000000000" pitchFamily="2" charset="0"/>
            </a:endParaRPr>
          </a:p>
        </p:txBody>
      </p:sp>
      <p:sp>
        <p:nvSpPr>
          <p:cNvPr id="21" name="_Human centered…">
            <a:extLst>
              <a:ext uri="{FF2B5EF4-FFF2-40B4-BE49-F238E27FC236}">
                <a16:creationId xmlns:a16="http://schemas.microsoft.com/office/drawing/2014/main" id="{3CEA7BA2-9190-947B-95DF-619F76ACF0B6}"/>
              </a:ext>
            </a:extLst>
          </p:cNvPr>
          <p:cNvSpPr txBox="1"/>
          <p:nvPr/>
        </p:nvSpPr>
        <p:spPr>
          <a:xfrm>
            <a:off x="12310769" y="10095350"/>
            <a:ext cx="10215588" cy="2257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Sauvegarde de fichiers impossible en Web : </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Conceptualisation d’un module sans interface, qui servirait de </a:t>
            </a:r>
            <a:r>
              <a:rPr lang="fr-FR" sz="2800" dirty="0" err="1">
                <a:latin typeface="Supply Light" panose="00000400000000000000" pitchFamily="2" charset="0"/>
              </a:rPr>
              <a:t>FileSystem</a:t>
            </a:r>
            <a:endParaRPr lang="fr-FR" sz="28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En attendant -&gt; téléchargement dans le dossier par défaut</a:t>
            </a:r>
          </a:p>
        </p:txBody>
      </p:sp>
      <p:pic>
        <p:nvPicPr>
          <p:cNvPr id="22" name="Picture 2">
            <a:extLst>
              <a:ext uri="{FF2B5EF4-FFF2-40B4-BE49-F238E27FC236}">
                <a16:creationId xmlns:a16="http://schemas.microsoft.com/office/drawing/2014/main" id="{784D82D3-3BFE-F030-4281-7BC4C91E2C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036DA7AE-56E7-F43A-C090-910A15D3CF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0414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3608145"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fonctionnalités supplémentaires</a:t>
            </a:r>
            <a:endParaRPr sz="5400" dirty="0">
              <a:latin typeface="Supply" panose="00000500000000000000" pitchFamily="2" charset="0"/>
            </a:endParaRPr>
          </a:p>
        </p:txBody>
      </p:sp>
      <p:sp>
        <p:nvSpPr>
          <p:cNvPr id="3" name="_Human centered…">
            <a:extLst>
              <a:ext uri="{FF2B5EF4-FFF2-40B4-BE49-F238E27FC236}">
                <a16:creationId xmlns:a16="http://schemas.microsoft.com/office/drawing/2014/main" id="{29EF9363-D825-A913-2F3C-8623AC89F75A}"/>
              </a:ext>
            </a:extLst>
          </p:cNvPr>
          <p:cNvSpPr txBox="1"/>
          <p:nvPr/>
        </p:nvSpPr>
        <p:spPr>
          <a:xfrm>
            <a:off x="26528066" y="9139554"/>
            <a:ext cx="6975436"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panose="00000500000000000000" pitchFamily="2" charset="0"/>
              </a:rPr>
              <a:t>Uniformisation de l’interface avec l’ASC : </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Police de charactères</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Couleurs</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Header</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Pattern de « cartes » avec ombres</a:t>
            </a:r>
            <a:endParaRPr sz="2800" dirty="0">
              <a:latin typeface="Supply Light" panose="00000400000000000000" pitchFamily="2" charset="0"/>
            </a:endParaRPr>
          </a:p>
        </p:txBody>
      </p:sp>
      <p:pic>
        <p:nvPicPr>
          <p:cNvPr id="10" name="Picture 2">
            <a:extLst>
              <a:ext uri="{FF2B5EF4-FFF2-40B4-BE49-F238E27FC236}">
                <a16:creationId xmlns:a16="http://schemas.microsoft.com/office/drawing/2014/main" id="{0B2AB346-535C-B3AE-384D-FB4A2D5349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5B70623-CCB1-8CCA-8756-49BDA4C951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99443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
        <p:nvSpPr>
          <p:cNvPr id="172" name="Rectangle"/>
          <p:cNvSpPr/>
          <p:nvPr/>
        </p:nvSpPr>
        <p:spPr>
          <a:xfrm>
            <a:off x="15673744" y="10605297"/>
            <a:ext cx="1144735"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3" name="Rectangle"/>
          <p:cNvSpPr/>
          <p:nvPr/>
        </p:nvSpPr>
        <p:spPr>
          <a:xfrm>
            <a:off x="16826791" y="1872841"/>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74" name="Image" descr="Image"/>
          <p:cNvPicPr>
            <a:picLocks noChangeAspect="1"/>
          </p:cNvPicPr>
          <p:nvPr/>
        </p:nvPicPr>
        <p:blipFill>
          <a:blip r:embed="rId2"/>
          <a:srcRect b="32345"/>
          <a:stretch>
            <a:fillRect/>
          </a:stretch>
        </p:blipFill>
        <p:spPr>
          <a:xfrm>
            <a:off x="16823252" y="3118682"/>
            <a:ext cx="8360416" cy="7453236"/>
          </a:xfrm>
          <a:prstGeom prst="rect">
            <a:avLst/>
          </a:prstGeom>
          <a:ln w="12700">
            <a:miter lim="400000"/>
          </a:ln>
        </p:spPr>
      </p:pic>
      <p:sp>
        <p:nvSpPr>
          <p:cNvPr id="175" name="_Welcome…"/>
          <p:cNvSpPr txBox="1"/>
          <p:nvPr/>
        </p:nvSpPr>
        <p:spPr>
          <a:xfrm>
            <a:off x="-240232" y="1245186"/>
            <a:ext cx="13322301" cy="924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20000" b="0">
                <a:solidFill>
                  <a:srgbClr val="ECECEC"/>
                </a:solidFill>
                <a:latin typeface="Supply-UltraLight"/>
                <a:ea typeface="Supply-UltraLight"/>
                <a:cs typeface="Supply-UltraLight"/>
                <a:sym typeface="Supply-UltraLight"/>
              </a:defRPr>
            </a:pPr>
            <a:r>
              <a:rPr dirty="0"/>
              <a:t>_Welcome</a:t>
            </a:r>
          </a:p>
          <a:p>
            <a:pPr algn="l">
              <a:defRPr sz="20000" b="0">
                <a:solidFill>
                  <a:srgbClr val="ECECEC"/>
                </a:solidFill>
                <a:latin typeface="Supply-UltraLight"/>
                <a:ea typeface="Supply-UltraLight"/>
                <a:cs typeface="Supply-UltraLight"/>
                <a:sym typeface="Supply-UltraLight"/>
              </a:defRPr>
            </a:pPr>
            <a:r>
              <a:rPr dirty="0"/>
              <a:t>    to the</a:t>
            </a:r>
            <a:br>
              <a:rPr dirty="0"/>
            </a:br>
            <a:r>
              <a:rPr dirty="0"/>
              <a:t>Brutes</a:t>
            </a:r>
          </a:p>
        </p:txBody>
      </p:sp>
      <p:sp>
        <p:nvSpPr>
          <p:cNvPr id="176" name="Rectangle"/>
          <p:cNvSpPr/>
          <p:nvPr/>
        </p:nvSpPr>
        <p:spPr>
          <a:xfrm>
            <a:off x="11022462" y="13098229"/>
            <a:ext cx="464761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p:cNvSpPr/>
          <p:nvPr/>
        </p:nvSpPr>
        <p:spPr>
          <a:xfrm>
            <a:off x="6433258" y="1878799"/>
            <a:ext cx="17360820"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7" name="Rectangle"/>
          <p:cNvSpPr/>
          <p:nvPr/>
        </p:nvSpPr>
        <p:spPr>
          <a:xfrm>
            <a:off x="-4006592" y="641085"/>
            <a:ext cx="17360821"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8"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9" name="Rectangle"/>
          <p:cNvSpPr/>
          <p:nvPr/>
        </p:nvSpPr>
        <p:spPr>
          <a:xfrm>
            <a:off x="6435999" y="5617438"/>
            <a:ext cx="7999002" cy="1244743"/>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0"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
        <p:nvSpPr>
          <p:cNvPr id="191"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92" name="Image" descr="Image"/>
          <p:cNvPicPr>
            <a:picLocks noChangeAspect="1"/>
          </p:cNvPicPr>
          <p:nvPr/>
        </p:nvPicPr>
        <p:blipFill>
          <a:blip r:embed="rId2"/>
          <a:stretch>
            <a:fillRect/>
          </a:stretch>
        </p:blipFill>
        <p:spPr>
          <a:xfrm>
            <a:off x="6660977" y="551683"/>
            <a:ext cx="17108581" cy="11223853"/>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pic>
        <p:nvPicPr>
          <p:cNvPr id="195" name="Image" descr="Image"/>
          <p:cNvPicPr>
            <a:picLocks noChangeAspect="1"/>
          </p:cNvPicPr>
          <p:nvPr/>
        </p:nvPicPr>
        <p:blipFill>
          <a:blip r:embed="rId2"/>
          <a:stretch>
            <a:fillRect/>
          </a:stretch>
        </p:blipFill>
        <p:spPr>
          <a:xfrm>
            <a:off x="-10551268" y="-45201"/>
            <a:ext cx="38567172" cy="19163064"/>
          </a:xfrm>
          <a:prstGeom prst="rect">
            <a:avLst/>
          </a:prstGeom>
          <a:ln w="12700">
            <a:miter lim="400000"/>
          </a:ln>
        </p:spPr>
      </p:pic>
      <p:sp>
        <p:nvSpPr>
          <p:cNvPr id="196" name="_Lorem      Ipsum"/>
          <p:cNvSpPr txBox="1"/>
          <p:nvPr/>
        </p:nvSpPr>
        <p:spPr>
          <a:xfrm>
            <a:off x="-240232" y="1245186"/>
            <a:ext cx="12001501" cy="619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20000" b="0">
                <a:solidFill>
                  <a:srgbClr val="ECECEC"/>
                </a:solidFill>
                <a:latin typeface="Supply-UltraLight"/>
                <a:ea typeface="Supply-UltraLight"/>
                <a:cs typeface="Supply-UltraLight"/>
                <a:sym typeface="Supply-UltraLight"/>
              </a:defRPr>
            </a:pPr>
            <a:r>
              <a:t>_Lorem </a:t>
            </a:r>
            <a:br/>
            <a:r>
              <a:t>    Ipsum</a:t>
            </a:r>
          </a:p>
        </p:txBody>
      </p:sp>
      <p:sp>
        <p:nvSpPr>
          <p:cNvPr id="197" name="Creating intuitive music-making experience…"/>
          <p:cNvSpPr txBox="1"/>
          <p:nvPr/>
        </p:nvSpPr>
        <p:spPr>
          <a:xfrm>
            <a:off x="15641079" y="1707543"/>
            <a:ext cx="5644112"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b="0">
                <a:solidFill>
                  <a:srgbClr val="FFFFFF"/>
                </a:solidFill>
                <a:latin typeface="Supply-Light"/>
                <a:ea typeface="Supply-Light"/>
                <a:cs typeface="Supply-Light"/>
                <a:sym typeface="Supply-Light"/>
              </a:defRPr>
            </a:pPr>
            <a:r>
              <a:t>Creating intuitive</a:t>
            </a:r>
            <a:br/>
            <a:r>
              <a:t>music-making experience</a:t>
            </a:r>
          </a:p>
          <a:p>
            <a:pPr algn="l">
              <a:defRPr b="0">
                <a:solidFill>
                  <a:srgbClr val="FFFFFF"/>
                </a:solidFill>
                <a:latin typeface="Supply-Light"/>
                <a:ea typeface="Supply-Light"/>
                <a:cs typeface="Supply-Light"/>
                <a:sym typeface="Supply-Light"/>
              </a:defRPr>
            </a:pPr>
            <a:r>
              <a:t>is our ‘raison d’être’. We use all the knowledge of our passionate engineers to keep our product grounded, easy and practical. Driven</a:t>
            </a:r>
            <a:br/>
            <a:r>
              <a:t>by the same spirit as</a:t>
            </a:r>
            <a:br/>
            <a:r>
              <a:t>our users, all our products are engineered with a human-centric approach.</a:t>
            </a:r>
          </a:p>
        </p:txBody>
      </p:sp>
      <p:sp>
        <p:nvSpPr>
          <p:cNvPr id="198" name="Rectangle"/>
          <p:cNvSpPr/>
          <p:nvPr/>
        </p:nvSpPr>
        <p:spPr>
          <a:xfrm>
            <a:off x="23769608" y="10605297"/>
            <a:ext cx="1144735"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9" name="Rectangle"/>
          <p:cNvSpPr/>
          <p:nvPr/>
        </p:nvSpPr>
        <p:spPr>
          <a:xfrm>
            <a:off x="-11257900" y="5616323"/>
            <a:ext cx="13066289" cy="1244743"/>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tangle"/>
          <p:cNvSpPr/>
          <p:nvPr/>
        </p:nvSpPr>
        <p:spPr>
          <a:xfrm>
            <a:off x="-4006592" y="641085"/>
            <a:ext cx="17360821"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2" name="Rectangle"/>
          <p:cNvSpPr/>
          <p:nvPr/>
        </p:nvSpPr>
        <p:spPr>
          <a:xfrm>
            <a:off x="7719021" y="1888070"/>
            <a:ext cx="7968373" cy="1244743"/>
          </a:xfrm>
          <a:prstGeom prst="rect">
            <a:avLst/>
          </a:prstGeom>
          <a:solidFill>
            <a:srgbClr val="FDA54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3" name="Rectangle"/>
          <p:cNvSpPr/>
          <p:nvPr/>
        </p:nvSpPr>
        <p:spPr>
          <a:xfrm>
            <a:off x="625957" y="3135054"/>
            <a:ext cx="12713861" cy="1232044"/>
          </a:xfrm>
          <a:prstGeom prst="rect">
            <a:avLst/>
          </a:prstGeom>
          <a:solidFill>
            <a:srgbClr val="E4FA6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4" name="Rectangle"/>
          <p:cNvSpPr/>
          <p:nvPr/>
        </p:nvSpPr>
        <p:spPr>
          <a:xfrm>
            <a:off x="5285814" y="4369339"/>
            <a:ext cx="12713861" cy="1244743"/>
          </a:xfrm>
          <a:prstGeom prst="rect">
            <a:avLst/>
          </a:prstGeom>
          <a:solidFill>
            <a:srgbClr val="FDA54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5" name="Rectangle"/>
          <p:cNvSpPr/>
          <p:nvPr/>
        </p:nvSpPr>
        <p:spPr>
          <a:xfrm>
            <a:off x="18005948" y="5616323"/>
            <a:ext cx="13066289" cy="1244743"/>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6" name="Rectangle"/>
          <p:cNvSpPr/>
          <p:nvPr/>
        </p:nvSpPr>
        <p:spPr>
          <a:xfrm>
            <a:off x="-2037126" y="6863307"/>
            <a:ext cx="13066289" cy="1244744"/>
          </a:xfrm>
          <a:prstGeom prst="rect">
            <a:avLst/>
          </a:prstGeom>
          <a:solidFill>
            <a:srgbClr val="8550F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7" name="Rectangle"/>
          <p:cNvSpPr/>
          <p:nvPr/>
        </p:nvSpPr>
        <p:spPr>
          <a:xfrm>
            <a:off x="7569239" y="8097591"/>
            <a:ext cx="12713861" cy="1244744"/>
          </a:xfrm>
          <a:prstGeom prst="rect">
            <a:avLst/>
          </a:prstGeom>
          <a:solidFill>
            <a:srgbClr val="152FF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8" name="Rectangle"/>
          <p:cNvSpPr/>
          <p:nvPr/>
        </p:nvSpPr>
        <p:spPr>
          <a:xfrm>
            <a:off x="4117204" y="9344576"/>
            <a:ext cx="9230229"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9" name="Rectangle"/>
          <p:cNvSpPr/>
          <p:nvPr/>
        </p:nvSpPr>
        <p:spPr>
          <a:xfrm>
            <a:off x="12239221" y="10604260"/>
            <a:ext cx="12713861" cy="1244744"/>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0"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1" name="Rectangle"/>
          <p:cNvSpPr/>
          <p:nvPr/>
        </p:nvSpPr>
        <p:spPr>
          <a:xfrm>
            <a:off x="13332804" y="-605899"/>
            <a:ext cx="13066289" cy="1244744"/>
          </a:xfrm>
          <a:prstGeom prst="rect">
            <a:avLst/>
          </a:prstGeom>
          <a:solidFill>
            <a:srgbClr val="152FF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2" name="Rectangle"/>
          <p:cNvSpPr/>
          <p:nvPr/>
        </p:nvSpPr>
        <p:spPr>
          <a:xfrm>
            <a:off x="12224070" y="13098229"/>
            <a:ext cx="13066288"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Espace réservé du numéro de diapositive 1">
            <a:extLst>
              <a:ext uri="{FF2B5EF4-FFF2-40B4-BE49-F238E27FC236}">
                <a16:creationId xmlns:a16="http://schemas.microsoft.com/office/drawing/2014/main" id="{99D2D97F-F668-5C8F-EB08-BF2F1DBAD0C1}"/>
              </a:ext>
            </a:extLst>
          </p:cNvPr>
          <p:cNvSpPr>
            <a:spLocks noGrp="1"/>
          </p:cNvSpPr>
          <p:nvPr>
            <p:ph type="sldNum" sz="quarter" idx="2"/>
          </p:nvPr>
        </p:nvSpPr>
        <p:spPr/>
        <p:txBody>
          <a:bodyPr/>
          <a:lstStyle/>
          <a:p>
            <a:fld id="{86CB4B4D-7CA3-9044-876B-883B54F8677D}" type="slidenum">
              <a:rPr lang="fr-FR" smtClean="0"/>
              <a:t>37</a:t>
            </a:fld>
            <a:endParaRPr lang="fr-F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stretch>
            <a:fillRect/>
          </a:stretch>
        </p:blipFill>
        <p:spPr>
          <a:xfrm>
            <a:off x="5205385" y="3103706"/>
            <a:ext cx="9329361" cy="1260051"/>
          </a:xfrm>
          <a:prstGeom prst="rect">
            <a:avLst/>
          </a:prstGeom>
          <a:ln w="12700">
            <a:miter lim="400000"/>
          </a:ln>
        </p:spPr>
      </p:pic>
      <p:pic>
        <p:nvPicPr>
          <p:cNvPr id="215" name="Image" descr="Image"/>
          <p:cNvPicPr>
            <a:picLocks noChangeAspect="1"/>
          </p:cNvPicPr>
          <p:nvPr/>
        </p:nvPicPr>
        <p:blipFill>
          <a:blip r:embed="rId3"/>
          <a:stretch>
            <a:fillRect/>
          </a:stretch>
        </p:blipFill>
        <p:spPr>
          <a:xfrm>
            <a:off x="15797562" y="1033426"/>
            <a:ext cx="6648436" cy="1681678"/>
          </a:xfrm>
          <a:prstGeom prst="rect">
            <a:avLst/>
          </a:prstGeom>
          <a:ln w="12700">
            <a:miter lim="400000"/>
          </a:ln>
        </p:spPr>
      </p:pic>
      <p:pic>
        <p:nvPicPr>
          <p:cNvPr id="216" name="Image" descr="Image"/>
          <p:cNvPicPr>
            <a:picLocks noChangeAspect="1"/>
          </p:cNvPicPr>
          <p:nvPr/>
        </p:nvPicPr>
        <p:blipFill>
          <a:blip r:embed="rId4"/>
          <a:stretch>
            <a:fillRect/>
          </a:stretch>
        </p:blipFill>
        <p:spPr>
          <a:xfrm>
            <a:off x="17765293" y="8765606"/>
            <a:ext cx="5035374" cy="3657601"/>
          </a:xfrm>
          <a:prstGeom prst="rect">
            <a:avLst/>
          </a:prstGeom>
          <a:ln w="12700">
            <a:miter lim="400000"/>
          </a:ln>
        </p:spPr>
      </p:pic>
      <p:pic>
        <p:nvPicPr>
          <p:cNvPr id="217" name="Image" descr="Image"/>
          <p:cNvPicPr>
            <a:picLocks noChangeAspect="1"/>
          </p:cNvPicPr>
          <p:nvPr/>
        </p:nvPicPr>
        <p:blipFill>
          <a:blip r:embed="rId5"/>
          <a:stretch>
            <a:fillRect/>
          </a:stretch>
        </p:blipFill>
        <p:spPr>
          <a:xfrm>
            <a:off x="7639518" y="9381166"/>
            <a:ext cx="3235326" cy="1219201"/>
          </a:xfrm>
          <a:prstGeom prst="rect">
            <a:avLst/>
          </a:prstGeom>
          <a:ln w="12700">
            <a:miter lim="400000"/>
          </a:ln>
        </p:spPr>
      </p:pic>
      <p:pic>
        <p:nvPicPr>
          <p:cNvPr id="218" name="Image" descr="Image"/>
          <p:cNvPicPr>
            <a:picLocks noChangeAspect="1"/>
          </p:cNvPicPr>
          <p:nvPr/>
        </p:nvPicPr>
        <p:blipFill>
          <a:blip r:embed="rId6"/>
          <a:stretch>
            <a:fillRect/>
          </a:stretch>
        </p:blipFill>
        <p:spPr>
          <a:xfrm>
            <a:off x="10878221" y="9375206"/>
            <a:ext cx="2438401" cy="2438401"/>
          </a:xfrm>
          <a:prstGeom prst="rect">
            <a:avLst/>
          </a:prstGeom>
          <a:ln w="12700">
            <a:miter lim="400000"/>
          </a:ln>
        </p:spPr>
      </p:pic>
      <p:pic>
        <p:nvPicPr>
          <p:cNvPr id="219" name="Image" descr="Image"/>
          <p:cNvPicPr>
            <a:picLocks noChangeAspect="1"/>
          </p:cNvPicPr>
          <p:nvPr/>
        </p:nvPicPr>
        <p:blipFill>
          <a:blip r:embed="rId7"/>
          <a:stretch>
            <a:fillRect/>
          </a:stretch>
        </p:blipFill>
        <p:spPr>
          <a:xfrm>
            <a:off x="14518828" y="6892873"/>
            <a:ext cx="2438401" cy="2438401"/>
          </a:xfrm>
          <a:prstGeom prst="rect">
            <a:avLst/>
          </a:prstGeom>
          <a:ln w="12700">
            <a:miter lim="400000"/>
          </a:ln>
        </p:spPr>
      </p:pic>
      <p:pic>
        <p:nvPicPr>
          <p:cNvPr id="220" name="Image" descr="Image"/>
          <p:cNvPicPr>
            <a:picLocks noChangeAspect="1"/>
          </p:cNvPicPr>
          <p:nvPr/>
        </p:nvPicPr>
        <p:blipFill>
          <a:blip r:embed="rId8"/>
          <a:stretch>
            <a:fillRect/>
          </a:stretch>
        </p:blipFill>
        <p:spPr>
          <a:xfrm>
            <a:off x="14532198" y="5644760"/>
            <a:ext cx="3235326" cy="1219201"/>
          </a:xfrm>
          <a:prstGeom prst="rect">
            <a:avLst/>
          </a:prstGeom>
          <a:ln w="12700">
            <a:miter lim="400000"/>
          </a:ln>
        </p:spPr>
      </p:pic>
      <p:pic>
        <p:nvPicPr>
          <p:cNvPr id="221" name="Image" descr="Image"/>
          <p:cNvPicPr>
            <a:picLocks noChangeAspect="1"/>
          </p:cNvPicPr>
          <p:nvPr/>
        </p:nvPicPr>
        <p:blipFill>
          <a:blip r:embed="rId9"/>
          <a:stretch>
            <a:fillRect/>
          </a:stretch>
        </p:blipFill>
        <p:spPr>
          <a:xfrm>
            <a:off x="1809116" y="9375206"/>
            <a:ext cx="2438401" cy="2438401"/>
          </a:xfrm>
          <a:prstGeom prst="rect">
            <a:avLst/>
          </a:prstGeom>
          <a:ln w="12700">
            <a:miter lim="400000"/>
          </a:ln>
        </p:spPr>
      </p:pic>
      <p:sp>
        <p:nvSpPr>
          <p:cNvPr id="3" name="Espace réservé du numéro de diapositive 2">
            <a:extLst>
              <a:ext uri="{FF2B5EF4-FFF2-40B4-BE49-F238E27FC236}">
                <a16:creationId xmlns:a16="http://schemas.microsoft.com/office/drawing/2014/main" id="{2513E7DE-57AA-2473-1A80-6FA5EAB8B5A0}"/>
              </a:ext>
            </a:extLst>
          </p:cNvPr>
          <p:cNvSpPr>
            <a:spLocks noGrp="1"/>
          </p:cNvSpPr>
          <p:nvPr>
            <p:ph type="sldNum" sz="quarter" idx="2"/>
          </p:nvPr>
        </p:nvSpPr>
        <p:spPr/>
        <p:txBody>
          <a:bodyPr/>
          <a:lstStyle/>
          <a:p>
            <a:fld id="{86CB4B4D-7CA3-9044-876B-883B54F8677D}" type="slidenum">
              <a:rPr lang="fr-FR" smtClean="0"/>
              <a:t>38</a:t>
            </a:fld>
            <a:endParaRPr lang="fr-F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piano, texte, clavier, Appareils électroniques&#10;&#10;Description générée automatiquement">
            <a:extLst>
              <a:ext uri="{FF2B5EF4-FFF2-40B4-BE49-F238E27FC236}">
                <a16:creationId xmlns:a16="http://schemas.microsoft.com/office/drawing/2014/main" id="{173980F7-C432-EF7D-58F3-2B77901FC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664" y="3925108"/>
            <a:ext cx="8765593" cy="4965413"/>
          </a:xfrm>
          <a:prstGeom prst="rect">
            <a:avLst/>
          </a:prstGeom>
        </p:spPr>
      </p:pic>
      <p:pic>
        <p:nvPicPr>
          <p:cNvPr id="4" name="Image 3" descr="Une image contenant texte, capture d’écran, logiciel, Page web&#10;&#10;Description générée automatiquement">
            <a:extLst>
              <a:ext uri="{FF2B5EF4-FFF2-40B4-BE49-F238E27FC236}">
                <a16:creationId xmlns:a16="http://schemas.microsoft.com/office/drawing/2014/main" id="{9B781153-EC1C-07EA-7F59-C2B0CA92D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29409"/>
            <a:ext cx="6892605" cy="4939821"/>
          </a:xfrm>
          <a:prstGeom prst="rect">
            <a:avLst/>
          </a:prstGeom>
        </p:spPr>
      </p:pic>
      <p:sp>
        <p:nvSpPr>
          <p:cNvPr id="8" name="ZoneTexte 7">
            <a:extLst>
              <a:ext uri="{FF2B5EF4-FFF2-40B4-BE49-F238E27FC236}">
                <a16:creationId xmlns:a16="http://schemas.microsoft.com/office/drawing/2014/main" id="{18A3D2DE-3F98-A421-0413-490D0EF2B639}"/>
              </a:ext>
            </a:extLst>
          </p:cNvPr>
          <p:cNvSpPr txBox="1"/>
          <p:nvPr/>
        </p:nvSpPr>
        <p:spPr>
          <a:xfrm>
            <a:off x="751310" y="12083707"/>
            <a:ext cx="538998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rPr>
              <a:t>Arturia Software Center</a:t>
            </a:r>
          </a:p>
        </p:txBody>
      </p:sp>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dirty="0"/>
              <a:t>_</a:t>
            </a:r>
            <a:r>
              <a:rPr lang="fr-FR" dirty="0"/>
              <a:t>Définition du problème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9" name="ZoneTexte 8">
            <a:extLst>
              <a:ext uri="{FF2B5EF4-FFF2-40B4-BE49-F238E27FC236}">
                <a16:creationId xmlns:a16="http://schemas.microsoft.com/office/drawing/2014/main" id="{A67DE727-C0E1-9C27-C15A-9B8F29DBA9D6}"/>
              </a:ext>
            </a:extLst>
          </p:cNvPr>
          <p:cNvSpPr txBox="1"/>
          <p:nvPr/>
        </p:nvSpPr>
        <p:spPr>
          <a:xfrm>
            <a:off x="7225012" y="8868041"/>
            <a:ext cx="538998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rPr>
              <a:t>Midi Control Center</a:t>
            </a:r>
          </a:p>
        </p:txBody>
      </p:sp>
      <p:sp>
        <p:nvSpPr>
          <p:cNvPr id="5" name="Flèche : droite 4">
            <a:extLst>
              <a:ext uri="{FF2B5EF4-FFF2-40B4-BE49-F238E27FC236}">
                <a16:creationId xmlns:a16="http://schemas.microsoft.com/office/drawing/2014/main" id="{E6F4E649-F37B-E442-91CA-BECA94D32B25}"/>
              </a:ext>
            </a:extLst>
          </p:cNvPr>
          <p:cNvSpPr/>
          <p:nvPr/>
        </p:nvSpPr>
        <p:spPr>
          <a:xfrm>
            <a:off x="14061679" y="6704627"/>
            <a:ext cx="2072640" cy="1244744"/>
          </a:xfrm>
          <a:prstGeom prst="rightArrow">
            <a:avLst/>
          </a:prstGeom>
          <a:solidFill>
            <a:srgbClr val="32FE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6484317B-0D53-4E82-A133-C6CC5E4D16DC}"/>
              </a:ext>
            </a:extLst>
          </p:cNvPr>
          <p:cNvSpPr/>
          <p:nvPr/>
        </p:nvSpPr>
        <p:spPr>
          <a:xfrm>
            <a:off x="16721454" y="5191303"/>
            <a:ext cx="6156960" cy="4271392"/>
          </a:xfrm>
          <a:prstGeom prst="rect">
            <a:avLst/>
          </a:prstGeom>
          <a:solidFill>
            <a:srgbClr val="F5F5F5"/>
          </a:solidFill>
          <a:ln w="12700" cap="flat">
            <a:solidFill>
              <a:srgbClr val="EE352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4" name="ZoneTexte 13">
            <a:extLst>
              <a:ext uri="{FF2B5EF4-FFF2-40B4-BE49-F238E27FC236}">
                <a16:creationId xmlns:a16="http://schemas.microsoft.com/office/drawing/2014/main" id="{4827C81F-0CBD-B0C6-35EC-0BACDCF5D0AE}"/>
              </a:ext>
            </a:extLst>
          </p:cNvPr>
          <p:cNvSpPr txBox="1"/>
          <p:nvPr/>
        </p:nvSpPr>
        <p:spPr>
          <a:xfrm>
            <a:off x="16721455" y="6407815"/>
            <a:ext cx="615695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lang="fr-FR" sz="8000" b="0" dirty="0">
                <a:latin typeface="Supply-Medium" panose="00000600000000000000" pitchFamily="2" charset="0"/>
              </a:rPr>
              <a:t>?</a:t>
            </a:r>
          </a:p>
        </p:txBody>
      </p:sp>
      <p:sp>
        <p:nvSpPr>
          <p:cNvPr id="12" name="Rectangle 11">
            <a:extLst>
              <a:ext uri="{FF2B5EF4-FFF2-40B4-BE49-F238E27FC236}">
                <a16:creationId xmlns:a16="http://schemas.microsoft.com/office/drawing/2014/main" id="{FB56D483-8612-52BE-F158-13CFED660C3E}"/>
              </a:ext>
            </a:extLst>
          </p:cNvPr>
          <p:cNvSpPr/>
          <p:nvPr/>
        </p:nvSpPr>
        <p:spPr>
          <a:xfrm>
            <a:off x="16721453" y="5180971"/>
            <a:ext cx="1146083" cy="427139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81185D49-F8AD-9146-2A56-63560895C2E1}"/>
              </a:ext>
            </a:extLst>
          </p:cNvPr>
          <p:cNvSpPr/>
          <p:nvPr/>
        </p:nvSpPr>
        <p:spPr>
          <a:xfrm>
            <a:off x="16721455" y="5184406"/>
            <a:ext cx="6156959" cy="56425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 name="Picture 2">
            <a:extLst>
              <a:ext uri="{FF2B5EF4-FFF2-40B4-BE49-F238E27FC236}">
                <a16:creationId xmlns:a16="http://schemas.microsoft.com/office/drawing/2014/main" id="{7FA93C39-E7C4-B625-08CF-8B9C13673C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8D56E9B-BC2C-3309-5FF5-7B35041F1E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37850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Pigments 4 - Arturia Pigments 4 - Audiofanzine">
            <a:extLst>
              <a:ext uri="{FF2B5EF4-FFF2-40B4-BE49-F238E27FC236}">
                <a16:creationId xmlns:a16="http://schemas.microsoft.com/office/drawing/2014/main" id="{94AFC8E2-521B-4BF0-69F4-A65DCA83A8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0730" y="3688309"/>
            <a:ext cx="4172809" cy="261684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rturia Minifreak">
            <a:extLst>
              <a:ext uri="{FF2B5EF4-FFF2-40B4-BE49-F238E27FC236}">
                <a16:creationId xmlns:a16="http://schemas.microsoft.com/office/drawing/2014/main" id="{EADE4E24-314E-F303-E749-0FA8B27097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429" y="3703609"/>
            <a:ext cx="4741681" cy="3161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rturia - MiniLab 3 - Clavier Contrôleur MIDI Universel pour Production  Musicale, Fourni avec une Suite de Logiciels Créatifs - 25 Mini Touches, 8  Pads Multicolores - Blanc : Amazon.fr: Instruments de musique et Sono">
            <a:extLst>
              <a:ext uri="{FF2B5EF4-FFF2-40B4-BE49-F238E27FC236}">
                <a16:creationId xmlns:a16="http://schemas.microsoft.com/office/drawing/2014/main" id="{431CEFFC-FFCA-C5DD-094E-B5F2096899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1719" y="8197783"/>
            <a:ext cx="3871546" cy="2392615"/>
          </a:xfrm>
          <a:prstGeom prst="rect">
            <a:avLst/>
          </a:prstGeom>
          <a:noFill/>
          <a:extLst>
            <a:ext uri="{909E8E84-426E-40DD-AFC4-6F175D3DCCD1}">
              <a14:hiddenFill xmlns:a14="http://schemas.microsoft.com/office/drawing/2010/main">
                <a:solidFill>
                  <a:srgbClr val="FFFFFF"/>
                </a:solidFill>
              </a14:hiddenFill>
            </a:ext>
          </a:extLst>
        </p:spPr>
      </p:pic>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dirty="0"/>
          </a:p>
        </p:txBody>
      </p:sp>
      <p:sp>
        <p:nvSpPr>
          <p:cNvPr id="157" name="Rectangle"/>
          <p:cNvSpPr/>
          <p:nvPr/>
        </p:nvSpPr>
        <p:spPr>
          <a:xfrm>
            <a:off x="0" y="11806532"/>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914588" y="1861132"/>
            <a:ext cx="5860579"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dirty="0"/>
              <a:t>_</a:t>
            </a:r>
            <a:r>
              <a:rPr lang="fr-FR" dirty="0"/>
              <a:t>Arturia</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pic>
        <p:nvPicPr>
          <p:cNvPr id="13" name="Image 12" descr="Une image contenant carte, texte, atlas&#10;&#10;Description générée automatiquement">
            <a:extLst>
              <a:ext uri="{FF2B5EF4-FFF2-40B4-BE49-F238E27FC236}">
                <a16:creationId xmlns:a16="http://schemas.microsoft.com/office/drawing/2014/main" id="{945F6A23-0D69-DA1A-48BE-28FC4E0A584E}"/>
              </a:ext>
            </a:extLst>
          </p:cNvPr>
          <p:cNvPicPr>
            <a:picLocks noChangeAspect="1"/>
          </p:cNvPicPr>
          <p:nvPr/>
        </p:nvPicPr>
        <p:blipFill rotWithShape="1">
          <a:blip r:embed="rId5">
            <a:extLst>
              <a:ext uri="{28A0092B-C50C-407E-A947-70E740481C1C}">
                <a14:useLocalDpi xmlns:a14="http://schemas.microsoft.com/office/drawing/2010/main" val="0"/>
              </a:ext>
            </a:extLst>
          </a:blip>
          <a:srcRect l="1930" r="5391"/>
          <a:stretch/>
        </p:blipFill>
        <p:spPr>
          <a:xfrm>
            <a:off x="18720129" y="5060409"/>
            <a:ext cx="5405164" cy="5404516"/>
          </a:xfrm>
          <a:prstGeom prst="ellipse">
            <a:avLst/>
          </a:prstGeom>
          <a:effectLst/>
        </p:spPr>
      </p:pic>
      <p:pic>
        <p:nvPicPr>
          <p:cNvPr id="2052" name="Picture 4" descr="Arturia Keylab Essential MK3 61 Clavier maître">
            <a:extLst>
              <a:ext uri="{FF2B5EF4-FFF2-40B4-BE49-F238E27FC236}">
                <a16:creationId xmlns:a16="http://schemas.microsoft.com/office/drawing/2014/main" id="{D5C3EFCB-C479-04BF-020B-6E47C7C901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692797"/>
            <a:ext cx="4515095" cy="20588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lybrute">
            <a:extLst>
              <a:ext uri="{FF2B5EF4-FFF2-40B4-BE49-F238E27FC236}">
                <a16:creationId xmlns:a16="http://schemas.microsoft.com/office/drawing/2014/main" id="{074784AD-7DD8-8505-5A85-4B26056DEE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56" y="5060409"/>
            <a:ext cx="5028818" cy="14751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ED7507E-2E97-E4BE-AF4B-1A7296822F0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39148" y="4222601"/>
            <a:ext cx="3807949" cy="248233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udioFuse - Arturia AudioFuse - Audiofanzine">
            <a:extLst>
              <a:ext uri="{FF2B5EF4-FFF2-40B4-BE49-F238E27FC236}">
                <a16:creationId xmlns:a16="http://schemas.microsoft.com/office/drawing/2014/main" id="{624FFBE4-20AE-7FB5-F87A-6923F683AB2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89737" y="8199509"/>
            <a:ext cx="3343592" cy="2744531"/>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D529757-AE2E-94CF-2642-25FC725872B7}"/>
              </a:ext>
            </a:extLst>
          </p:cNvPr>
          <p:cNvSpPr txBox="1"/>
          <p:nvPr/>
        </p:nvSpPr>
        <p:spPr>
          <a:xfrm>
            <a:off x="18374711" y="10724469"/>
            <a:ext cx="6096000"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_Date de création : </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1999</a:t>
            </a:r>
          </a:p>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_Lieu : Grenoble</a:t>
            </a:r>
          </a:p>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_Taill</a:t>
            </a:r>
            <a:r>
              <a:rPr lang="fr-FR" b="0" dirty="0">
                <a:latin typeface="Supply Light" panose="00000400000000000000" pitchFamily="2" charset="0"/>
              </a:rPr>
              <a:t>e : 180 employés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15" name="ZoneTexte 14">
            <a:extLst>
              <a:ext uri="{FF2B5EF4-FFF2-40B4-BE49-F238E27FC236}">
                <a16:creationId xmlns:a16="http://schemas.microsoft.com/office/drawing/2014/main" id="{51BB4D52-962E-F548-EE11-CF7945146D80}"/>
              </a:ext>
            </a:extLst>
          </p:cNvPr>
          <p:cNvSpPr txBox="1"/>
          <p:nvPr/>
        </p:nvSpPr>
        <p:spPr>
          <a:xfrm>
            <a:off x="-192735" y="6618655"/>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Synthétiseurs analogiques</a:t>
            </a:r>
          </a:p>
        </p:txBody>
      </p:sp>
      <p:sp>
        <p:nvSpPr>
          <p:cNvPr id="16" name="ZoneTexte 15">
            <a:extLst>
              <a:ext uri="{FF2B5EF4-FFF2-40B4-BE49-F238E27FC236}">
                <a16:creationId xmlns:a16="http://schemas.microsoft.com/office/drawing/2014/main" id="{622A3BF8-3DA7-896A-54EC-4D935DB1FF37}"/>
              </a:ext>
            </a:extLst>
          </p:cNvPr>
          <p:cNvSpPr txBox="1"/>
          <p:nvPr/>
        </p:nvSpPr>
        <p:spPr>
          <a:xfrm>
            <a:off x="6839879" y="6652348"/>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Synthétiseurs numériques</a:t>
            </a:r>
          </a:p>
        </p:txBody>
      </p:sp>
      <p:sp>
        <p:nvSpPr>
          <p:cNvPr id="17" name="ZoneTexte 16">
            <a:extLst>
              <a:ext uri="{FF2B5EF4-FFF2-40B4-BE49-F238E27FC236}">
                <a16:creationId xmlns:a16="http://schemas.microsoft.com/office/drawing/2014/main" id="{1737A1F4-DEE6-15AE-0AEA-37C94207733E}"/>
              </a:ext>
            </a:extLst>
          </p:cNvPr>
          <p:cNvSpPr txBox="1"/>
          <p:nvPr/>
        </p:nvSpPr>
        <p:spPr>
          <a:xfrm>
            <a:off x="6839879" y="10967622"/>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Cartes sons et autres</a:t>
            </a:r>
          </a:p>
        </p:txBody>
      </p:sp>
      <p:sp>
        <p:nvSpPr>
          <p:cNvPr id="18" name="ZoneTexte 17">
            <a:extLst>
              <a:ext uri="{FF2B5EF4-FFF2-40B4-BE49-F238E27FC236}">
                <a16:creationId xmlns:a16="http://schemas.microsoft.com/office/drawing/2014/main" id="{ED0C961A-44DF-A049-82F3-5585C7CB7406}"/>
              </a:ext>
            </a:extLst>
          </p:cNvPr>
          <p:cNvSpPr txBox="1"/>
          <p:nvPr/>
        </p:nvSpPr>
        <p:spPr>
          <a:xfrm>
            <a:off x="-309199" y="10992679"/>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Contrôleurs MIDI</a:t>
            </a:r>
          </a:p>
        </p:txBody>
      </p:sp>
      <p:pic>
        <p:nvPicPr>
          <p:cNvPr id="2066" name="Picture 18" descr="Arturia - MiniFuse 1">
            <a:extLst>
              <a:ext uri="{FF2B5EF4-FFF2-40B4-BE49-F238E27FC236}">
                <a16:creationId xmlns:a16="http://schemas.microsoft.com/office/drawing/2014/main" id="{6CD6485A-8C41-AD5C-0863-AD4BA9B036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2027" y="7514523"/>
            <a:ext cx="5136075" cy="434034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A0684FC4-C4A3-17DF-3B69-F10567BDE188}"/>
              </a:ext>
            </a:extLst>
          </p:cNvPr>
          <p:cNvCxnSpPr/>
          <p:nvPr/>
        </p:nvCxnSpPr>
        <p:spPr>
          <a:xfrm>
            <a:off x="15662031" y="304800"/>
            <a:ext cx="0" cy="11550068"/>
          </a:xfrm>
          <a:prstGeom prst="line">
            <a:avLst/>
          </a:prstGeom>
          <a:noFill/>
          <a:ln w="25400" cap="flat">
            <a:solidFill>
              <a:srgbClr val="000000"/>
            </a:solidFill>
            <a:prstDash val="solid"/>
            <a:miter lim="400000"/>
            <a:headEnd type="triangle" w="lg" len="lg"/>
          </a:ln>
          <a:effectLst/>
          <a:sp3d/>
        </p:spPr>
        <p:style>
          <a:lnRef idx="0">
            <a:scrgbClr r="0" g="0" b="0"/>
          </a:lnRef>
          <a:fillRef idx="0">
            <a:scrgbClr r="0" g="0" b="0"/>
          </a:fillRef>
          <a:effectRef idx="0">
            <a:scrgbClr r="0" g="0" b="0"/>
          </a:effectRef>
          <a:fontRef idx="none"/>
        </p:style>
      </p:cxnSp>
      <p:sp>
        <p:nvSpPr>
          <p:cNvPr id="22" name="ZoneTexte 21">
            <a:extLst>
              <a:ext uri="{FF2B5EF4-FFF2-40B4-BE49-F238E27FC236}">
                <a16:creationId xmlns:a16="http://schemas.microsoft.com/office/drawing/2014/main" id="{33FA6D00-D600-EFAC-F32E-C3EBD142D935}"/>
              </a:ext>
            </a:extLst>
          </p:cNvPr>
          <p:cNvSpPr txBox="1"/>
          <p:nvPr/>
        </p:nvSpPr>
        <p:spPr>
          <a:xfrm>
            <a:off x="13387080" y="10637922"/>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1999 création</a:t>
            </a:r>
          </a:p>
        </p:txBody>
      </p:sp>
      <p:sp>
        <p:nvSpPr>
          <p:cNvPr id="23" name="ZoneTexte 22">
            <a:extLst>
              <a:ext uri="{FF2B5EF4-FFF2-40B4-BE49-F238E27FC236}">
                <a16:creationId xmlns:a16="http://schemas.microsoft.com/office/drawing/2014/main" id="{F0CD1576-D210-BC82-77EC-483C35094A40}"/>
              </a:ext>
            </a:extLst>
          </p:cNvPr>
          <p:cNvSpPr txBox="1"/>
          <p:nvPr/>
        </p:nvSpPr>
        <p:spPr>
          <a:xfrm>
            <a:off x="15841316" y="9588851"/>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2002</a:t>
            </a: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Storm</a:t>
            </a:r>
          </a:p>
        </p:txBody>
      </p:sp>
      <p:sp>
        <p:nvSpPr>
          <p:cNvPr id="24" name="ZoneTexte 23">
            <a:extLst>
              <a:ext uri="{FF2B5EF4-FFF2-40B4-BE49-F238E27FC236}">
                <a16:creationId xmlns:a16="http://schemas.microsoft.com/office/drawing/2014/main" id="{66A63891-60DE-585D-2655-11E74F55D807}"/>
              </a:ext>
            </a:extLst>
          </p:cNvPr>
          <p:cNvSpPr txBox="1"/>
          <p:nvPr/>
        </p:nvSpPr>
        <p:spPr>
          <a:xfrm>
            <a:off x="13398231" y="8413081"/>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2003 </a:t>
            </a: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Modular</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 V</a:t>
            </a:r>
          </a:p>
        </p:txBody>
      </p:sp>
      <p:sp>
        <p:nvSpPr>
          <p:cNvPr id="26" name="ZoneTexte 25">
            <a:extLst>
              <a:ext uri="{FF2B5EF4-FFF2-40B4-BE49-F238E27FC236}">
                <a16:creationId xmlns:a16="http://schemas.microsoft.com/office/drawing/2014/main" id="{475EDECC-C354-32A4-2790-84BF5AAD6367}"/>
              </a:ext>
            </a:extLst>
          </p:cNvPr>
          <p:cNvSpPr txBox="1"/>
          <p:nvPr/>
        </p:nvSpPr>
        <p:spPr>
          <a:xfrm>
            <a:off x="15858756" y="7057420"/>
            <a:ext cx="2063261"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2007</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Analog</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 </a:t>
            </a: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Factory</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27" name="ZoneTexte 26">
            <a:extLst>
              <a:ext uri="{FF2B5EF4-FFF2-40B4-BE49-F238E27FC236}">
                <a16:creationId xmlns:a16="http://schemas.microsoft.com/office/drawing/2014/main" id="{E5358C14-38BA-629C-B2B1-585343036BED}"/>
              </a:ext>
            </a:extLst>
          </p:cNvPr>
          <p:cNvSpPr txBox="1"/>
          <p:nvPr/>
        </p:nvSpPr>
        <p:spPr>
          <a:xfrm>
            <a:off x="13505824" y="6204438"/>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2009</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Origin</a:t>
            </a:r>
          </a:p>
        </p:txBody>
      </p:sp>
      <p:sp>
        <p:nvSpPr>
          <p:cNvPr id="28" name="ZoneTexte 27">
            <a:extLst>
              <a:ext uri="{FF2B5EF4-FFF2-40B4-BE49-F238E27FC236}">
                <a16:creationId xmlns:a16="http://schemas.microsoft.com/office/drawing/2014/main" id="{55FE6189-101A-8BED-02E7-0A1CBEA2F76F}"/>
              </a:ext>
            </a:extLst>
          </p:cNvPr>
          <p:cNvSpPr txBox="1"/>
          <p:nvPr/>
        </p:nvSpPr>
        <p:spPr>
          <a:xfrm>
            <a:off x="13502885" y="3645948"/>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2015</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AudioFuse</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29" name="ZoneTexte 28">
            <a:extLst>
              <a:ext uri="{FF2B5EF4-FFF2-40B4-BE49-F238E27FC236}">
                <a16:creationId xmlns:a16="http://schemas.microsoft.com/office/drawing/2014/main" id="{E9EE6DA6-7009-BF5D-E339-5B298A6ACFF8}"/>
              </a:ext>
            </a:extLst>
          </p:cNvPr>
          <p:cNvSpPr txBox="1"/>
          <p:nvPr/>
        </p:nvSpPr>
        <p:spPr>
          <a:xfrm>
            <a:off x="15903353" y="4987654"/>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2012</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MiniBrute</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0" name="ZoneTexte 29">
            <a:extLst>
              <a:ext uri="{FF2B5EF4-FFF2-40B4-BE49-F238E27FC236}">
                <a16:creationId xmlns:a16="http://schemas.microsoft.com/office/drawing/2014/main" id="{46E8440E-0C68-2BA9-8198-A1162B6E44EB}"/>
              </a:ext>
            </a:extLst>
          </p:cNvPr>
          <p:cNvSpPr txBox="1"/>
          <p:nvPr/>
        </p:nvSpPr>
        <p:spPr>
          <a:xfrm>
            <a:off x="15731039" y="2570086"/>
            <a:ext cx="243733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2019</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MicroFreak</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8" name="ZoneTexte 37">
            <a:extLst>
              <a:ext uri="{FF2B5EF4-FFF2-40B4-BE49-F238E27FC236}">
                <a16:creationId xmlns:a16="http://schemas.microsoft.com/office/drawing/2014/main" id="{F60E9EE6-BED5-7132-B08C-6FEE9ED5F7A4}"/>
              </a:ext>
            </a:extLst>
          </p:cNvPr>
          <p:cNvSpPr txBox="1"/>
          <p:nvPr/>
        </p:nvSpPr>
        <p:spPr>
          <a:xfrm>
            <a:off x="13315847" y="1516492"/>
            <a:ext cx="243733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2024</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AstroLab</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cxnSp>
        <p:nvCxnSpPr>
          <p:cNvPr id="40" name="Connecteur droit 39">
            <a:extLst>
              <a:ext uri="{FF2B5EF4-FFF2-40B4-BE49-F238E27FC236}">
                <a16:creationId xmlns:a16="http://schemas.microsoft.com/office/drawing/2014/main" id="{1C4ADAB5-B1E8-B2FF-957F-6B81958A2E78}"/>
              </a:ext>
            </a:extLst>
          </p:cNvPr>
          <p:cNvCxnSpPr/>
          <p:nvPr/>
        </p:nvCxnSpPr>
        <p:spPr>
          <a:xfrm flipH="1">
            <a:off x="15478932" y="1920863"/>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1" name="Connecteur droit 40">
            <a:extLst>
              <a:ext uri="{FF2B5EF4-FFF2-40B4-BE49-F238E27FC236}">
                <a16:creationId xmlns:a16="http://schemas.microsoft.com/office/drawing/2014/main" id="{33DD5709-B7E9-4920-6F7F-5A09E7499A07}"/>
              </a:ext>
            </a:extLst>
          </p:cNvPr>
          <p:cNvCxnSpPr/>
          <p:nvPr/>
        </p:nvCxnSpPr>
        <p:spPr>
          <a:xfrm flipH="1">
            <a:off x="15461492" y="3107591"/>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2" name="Connecteur droit 41">
            <a:extLst>
              <a:ext uri="{FF2B5EF4-FFF2-40B4-BE49-F238E27FC236}">
                <a16:creationId xmlns:a16="http://schemas.microsoft.com/office/drawing/2014/main" id="{CB494D7A-0F20-32AE-9B89-F0E536FCD5B7}"/>
              </a:ext>
            </a:extLst>
          </p:cNvPr>
          <p:cNvCxnSpPr/>
          <p:nvPr/>
        </p:nvCxnSpPr>
        <p:spPr>
          <a:xfrm flipH="1">
            <a:off x="15461492" y="4154839"/>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3" name="Connecteur droit 42">
            <a:extLst>
              <a:ext uri="{FF2B5EF4-FFF2-40B4-BE49-F238E27FC236}">
                <a16:creationId xmlns:a16="http://schemas.microsoft.com/office/drawing/2014/main" id="{B2F7F43B-1802-2B40-3F44-1C9BEBFA5DFF}"/>
              </a:ext>
            </a:extLst>
          </p:cNvPr>
          <p:cNvCxnSpPr/>
          <p:nvPr/>
        </p:nvCxnSpPr>
        <p:spPr>
          <a:xfrm flipH="1">
            <a:off x="15478932" y="5490497"/>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4" name="Connecteur droit 43">
            <a:extLst>
              <a:ext uri="{FF2B5EF4-FFF2-40B4-BE49-F238E27FC236}">
                <a16:creationId xmlns:a16="http://schemas.microsoft.com/office/drawing/2014/main" id="{F1FF4649-52D4-3F4B-61E2-7964EB38DC0C}"/>
              </a:ext>
            </a:extLst>
          </p:cNvPr>
          <p:cNvCxnSpPr/>
          <p:nvPr/>
        </p:nvCxnSpPr>
        <p:spPr>
          <a:xfrm flipH="1">
            <a:off x="15471718" y="6717399"/>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5" name="Connecteur droit 44">
            <a:extLst>
              <a:ext uri="{FF2B5EF4-FFF2-40B4-BE49-F238E27FC236}">
                <a16:creationId xmlns:a16="http://schemas.microsoft.com/office/drawing/2014/main" id="{0E8A8616-F194-495E-A089-5906B6576951}"/>
              </a:ext>
            </a:extLst>
          </p:cNvPr>
          <p:cNvCxnSpPr>
            <a:cxnSpLocks/>
          </p:cNvCxnSpPr>
          <p:nvPr/>
        </p:nvCxnSpPr>
        <p:spPr>
          <a:xfrm flipH="1">
            <a:off x="15491972" y="7801213"/>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6" name="Connecteur droit 45">
            <a:extLst>
              <a:ext uri="{FF2B5EF4-FFF2-40B4-BE49-F238E27FC236}">
                <a16:creationId xmlns:a16="http://schemas.microsoft.com/office/drawing/2014/main" id="{8C0FCF56-F709-EC54-D26A-B665D740F2CA}"/>
              </a:ext>
            </a:extLst>
          </p:cNvPr>
          <p:cNvCxnSpPr/>
          <p:nvPr/>
        </p:nvCxnSpPr>
        <p:spPr>
          <a:xfrm flipH="1">
            <a:off x="15461492" y="8926042"/>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7" name="Connecteur droit 46">
            <a:extLst>
              <a:ext uri="{FF2B5EF4-FFF2-40B4-BE49-F238E27FC236}">
                <a16:creationId xmlns:a16="http://schemas.microsoft.com/office/drawing/2014/main" id="{2EB9E675-C9D6-B944-84D7-21E1919F6846}"/>
              </a:ext>
            </a:extLst>
          </p:cNvPr>
          <p:cNvCxnSpPr/>
          <p:nvPr/>
        </p:nvCxnSpPr>
        <p:spPr>
          <a:xfrm flipH="1">
            <a:off x="15477428" y="10101812"/>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8" name="Connecteur droit 47">
            <a:extLst>
              <a:ext uri="{FF2B5EF4-FFF2-40B4-BE49-F238E27FC236}">
                <a16:creationId xmlns:a16="http://schemas.microsoft.com/office/drawing/2014/main" id="{7DD28792-A890-0AA2-5A11-768B86A3F300}"/>
              </a:ext>
            </a:extLst>
          </p:cNvPr>
          <p:cNvCxnSpPr/>
          <p:nvPr/>
        </p:nvCxnSpPr>
        <p:spPr>
          <a:xfrm flipH="1">
            <a:off x="15478932" y="11186922"/>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4" name="Picture 2">
            <a:extLst>
              <a:ext uri="{FF2B5EF4-FFF2-40B4-BE49-F238E27FC236}">
                <a16:creationId xmlns:a16="http://schemas.microsoft.com/office/drawing/2014/main" id="{F48A979A-0603-F386-BEEB-05D6F51821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857F250-1625-F278-B690-539B154D444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3C7CB795-57B2-4F0A-8C44-11514B99FB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65380" y="8349507"/>
            <a:ext cx="6813942" cy="43984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descr="Une image contenant texte, capture d’écran, logiciel, Page web&#10;&#10;Description générée automatiquement">
            <a:extLst>
              <a:ext uri="{FF2B5EF4-FFF2-40B4-BE49-F238E27FC236}">
                <a16:creationId xmlns:a16="http://schemas.microsoft.com/office/drawing/2014/main" id="{CB452A41-B7F0-E08D-C1C9-E8355BD66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9328" y="7638893"/>
            <a:ext cx="5533292" cy="3965623"/>
          </a:xfrm>
          <a:prstGeom prst="rect">
            <a:avLst/>
          </a:prstGeom>
        </p:spPr>
      </p:pic>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6738557"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_Equipe Logiciel Compagnon</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pic>
        <p:nvPicPr>
          <p:cNvPr id="11" name="Image 10" descr="Une image contenant texte, capture d’écran, carte de visite, Rectangle&#10;&#10;Description générée automatiquement">
            <a:extLst>
              <a:ext uri="{FF2B5EF4-FFF2-40B4-BE49-F238E27FC236}">
                <a16:creationId xmlns:a16="http://schemas.microsoft.com/office/drawing/2014/main" id="{0058CCFC-AD59-9107-27E4-248D84D70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46" y="3475905"/>
            <a:ext cx="11274528" cy="6401781"/>
          </a:xfrm>
          <a:prstGeom prst="rect">
            <a:avLst/>
          </a:prstGeom>
        </p:spPr>
      </p:pic>
      <p:pic>
        <p:nvPicPr>
          <p:cNvPr id="19" name="Image 18" descr="Une image contenant Visage humain, personne, habits, cou&#10;&#10;Description générée automatiquement">
            <a:extLst>
              <a:ext uri="{FF2B5EF4-FFF2-40B4-BE49-F238E27FC236}">
                <a16:creationId xmlns:a16="http://schemas.microsoft.com/office/drawing/2014/main" id="{9D662BAB-4D2C-0EBE-F6A1-7BB7462B91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240095"/>
            <a:ext cx="1596068" cy="1596068"/>
          </a:xfrm>
          <a:prstGeom prst="ellipse">
            <a:avLst/>
          </a:prstGeom>
        </p:spPr>
      </p:pic>
      <p:pic>
        <p:nvPicPr>
          <p:cNvPr id="21" name="Image 20" descr="Une image contenant Visage humain, Front, personne, Menton&#10;&#10;Description générée automatiquement">
            <a:extLst>
              <a:ext uri="{FF2B5EF4-FFF2-40B4-BE49-F238E27FC236}">
                <a16:creationId xmlns:a16="http://schemas.microsoft.com/office/drawing/2014/main" id="{66D89C47-C436-407C-588A-B243A2954A1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059" b="16353"/>
          <a:stretch/>
        </p:blipFill>
        <p:spPr>
          <a:xfrm>
            <a:off x="6552345" y="10144544"/>
            <a:ext cx="1601865" cy="1596068"/>
          </a:xfrm>
          <a:prstGeom prst="ellipse">
            <a:avLst/>
          </a:prstGeom>
        </p:spPr>
      </p:pic>
      <p:sp>
        <p:nvSpPr>
          <p:cNvPr id="22" name="ZoneTexte 21">
            <a:extLst>
              <a:ext uri="{FF2B5EF4-FFF2-40B4-BE49-F238E27FC236}">
                <a16:creationId xmlns:a16="http://schemas.microsoft.com/office/drawing/2014/main" id="{9A4FC469-CB09-BCCD-2118-0B61108AAAA3}"/>
              </a:ext>
            </a:extLst>
          </p:cNvPr>
          <p:cNvSpPr txBox="1"/>
          <p:nvPr/>
        </p:nvSpPr>
        <p:spPr>
          <a:xfrm>
            <a:off x="1731321" y="10386668"/>
            <a:ext cx="538998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_Timothée </a:t>
            </a:r>
            <a:r>
              <a:rPr lang="fr-FR" b="0" dirty="0" err="1">
                <a:latin typeface="Supply" panose="00000500000000000000" pitchFamily="2" charset="0"/>
              </a:rPr>
              <a:t>Béhéty</a:t>
            </a:r>
            <a:endParaRPr lang="fr-FR" b="0" dirty="0">
              <a:latin typeface="Supply" panose="00000500000000000000" pitchFamily="2" charset="0"/>
            </a:endParaRPr>
          </a:p>
          <a:p>
            <a:pPr marL="0" marR="0" indent="0" algn="l" defTabSz="825500" rtl="0" fontAlgn="auto" latinLnBrk="0" hangingPunct="0">
              <a:lnSpc>
                <a:spcPct val="100000"/>
              </a:lnSpc>
              <a:spcBef>
                <a:spcPts val="0"/>
              </a:spcBef>
              <a:spcAft>
                <a:spcPts val="0"/>
              </a:spcAft>
              <a:buClrTx/>
              <a:buSzTx/>
              <a:buFontTx/>
              <a:buNone/>
              <a:tabLst/>
            </a:pPr>
            <a:r>
              <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rPr>
              <a:t>Référent technique </a:t>
            </a:r>
          </a:p>
          <a:p>
            <a:pPr marL="0" marR="0" indent="0" algn="l" defTabSz="825500" rtl="0" fontAlgn="auto" latinLnBrk="0" hangingPunct="0">
              <a:lnSpc>
                <a:spcPct val="100000"/>
              </a:lnSpc>
              <a:spcBef>
                <a:spcPts val="0"/>
              </a:spcBef>
              <a:spcAft>
                <a:spcPts val="0"/>
              </a:spcAft>
              <a:buClrTx/>
              <a:buSzTx/>
              <a:buFontTx/>
              <a:buNone/>
              <a:tabLst/>
            </a:pPr>
            <a:r>
              <a:rPr lang="fr-FR" sz="2400" b="0" dirty="0">
                <a:latin typeface="Supply Light" panose="00000400000000000000" pitchFamily="2" charset="0"/>
              </a:rPr>
              <a:t>L</a:t>
            </a:r>
            <a:r>
              <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rPr>
              <a:t>ogiciels Compagnon</a:t>
            </a:r>
          </a:p>
        </p:txBody>
      </p:sp>
      <p:sp>
        <p:nvSpPr>
          <p:cNvPr id="23" name="ZoneTexte 22">
            <a:extLst>
              <a:ext uri="{FF2B5EF4-FFF2-40B4-BE49-F238E27FC236}">
                <a16:creationId xmlns:a16="http://schemas.microsoft.com/office/drawing/2014/main" id="{0530684D-D241-EAD1-0F7C-E8740F211D2C}"/>
              </a:ext>
            </a:extLst>
          </p:cNvPr>
          <p:cNvSpPr txBox="1"/>
          <p:nvPr/>
        </p:nvSpPr>
        <p:spPr>
          <a:xfrm>
            <a:off x="8483511" y="10386667"/>
            <a:ext cx="538998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_Jean-Yves Tissot</a:t>
            </a:r>
          </a:p>
          <a:p>
            <a:pPr marL="0" marR="0" indent="0" algn="l" defTabSz="825500" rtl="0" fontAlgn="auto" latinLnBrk="0" hangingPunct="0">
              <a:lnSpc>
                <a:spcPct val="100000"/>
              </a:lnSpc>
              <a:spcBef>
                <a:spcPts val="0"/>
              </a:spcBef>
              <a:spcAft>
                <a:spcPts val="0"/>
              </a:spcAft>
              <a:buClrTx/>
              <a:buSzTx/>
              <a:buFontTx/>
              <a:buNone/>
              <a:tabLst/>
            </a:pPr>
            <a:r>
              <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rPr>
              <a:t>Ingénieur logiciel</a:t>
            </a:r>
          </a:p>
          <a:p>
            <a:pPr marL="0" marR="0" indent="0" algn="l" defTabSz="825500" rtl="0" fontAlgn="auto" latinLnBrk="0" hangingPunct="0">
              <a:lnSpc>
                <a:spcPct val="100000"/>
              </a:lnSpc>
              <a:spcBef>
                <a:spcPts val="0"/>
              </a:spcBef>
              <a:spcAft>
                <a:spcPts val="0"/>
              </a:spcAft>
              <a:buClrTx/>
              <a:buSzTx/>
              <a:buFontTx/>
              <a:buNone/>
              <a:tabLst/>
            </a:pPr>
            <a:r>
              <a:rPr lang="fr-FR" sz="2400" b="0" dirty="0">
                <a:latin typeface="Supply Light" panose="00000400000000000000" pitchFamily="2" charset="0"/>
              </a:rPr>
              <a:t>Logiciels Compagnon</a:t>
            </a:r>
            <a:endPar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pic>
        <p:nvPicPr>
          <p:cNvPr id="1036" name="Picture 12">
            <a:extLst>
              <a:ext uri="{FF2B5EF4-FFF2-40B4-BE49-F238E27FC236}">
                <a16:creationId xmlns:a16="http://schemas.microsoft.com/office/drawing/2014/main" id="{76DD2659-AC0F-F788-8520-5258D47D9B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64" t="27535" r="13508"/>
          <a:stretch/>
        </p:blipFill>
        <p:spPr bwMode="auto">
          <a:xfrm>
            <a:off x="14444198" y="3483544"/>
            <a:ext cx="2564946" cy="4398453"/>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descr="Une image contenant piano, texte, clavier, Appareils électroniques&#10;&#10;Description générée automatiquement">
            <a:extLst>
              <a:ext uri="{FF2B5EF4-FFF2-40B4-BE49-F238E27FC236}">
                <a16:creationId xmlns:a16="http://schemas.microsoft.com/office/drawing/2014/main" id="{F63F44E6-EF1B-34DB-BCAA-1145526352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89300" y="4860283"/>
            <a:ext cx="6837340" cy="3873123"/>
          </a:xfrm>
          <a:prstGeom prst="rect">
            <a:avLst/>
          </a:prstGeom>
        </p:spPr>
      </p:pic>
      <p:sp>
        <p:nvSpPr>
          <p:cNvPr id="8" name="ZoneTexte 7">
            <a:extLst>
              <a:ext uri="{FF2B5EF4-FFF2-40B4-BE49-F238E27FC236}">
                <a16:creationId xmlns:a16="http://schemas.microsoft.com/office/drawing/2014/main" id="{8DC40607-102D-C077-BE0F-845947133E53}"/>
              </a:ext>
            </a:extLst>
          </p:cNvPr>
          <p:cNvSpPr txBox="1"/>
          <p:nvPr/>
        </p:nvSpPr>
        <p:spPr>
          <a:xfrm>
            <a:off x="5772623" y="12249593"/>
            <a:ext cx="538998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_Fabian Biolay</a:t>
            </a:r>
          </a:p>
          <a:p>
            <a:pPr marL="0" marR="0" indent="0" algn="l" defTabSz="825500" rtl="0" fontAlgn="auto" latinLnBrk="0" hangingPunct="0">
              <a:lnSpc>
                <a:spcPct val="100000"/>
              </a:lnSpc>
              <a:spcBef>
                <a:spcPts val="0"/>
              </a:spcBef>
              <a:spcAft>
                <a:spcPts val="0"/>
              </a:spcAft>
              <a:buClrTx/>
              <a:buSzTx/>
              <a:buFontTx/>
              <a:buNone/>
              <a:tabLst/>
            </a:pPr>
            <a:r>
              <a:rPr lang="fr-FR" sz="2400" b="0" dirty="0">
                <a:latin typeface="Supply Light" panose="00000400000000000000" pitchFamily="2" charset="0"/>
              </a:rPr>
              <a:t>Ingénieur IT/Web</a:t>
            </a:r>
            <a:endPar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l" defTabSz="825500" rtl="0" fontAlgn="auto" latinLnBrk="0" hangingPunct="0">
              <a:lnSpc>
                <a:spcPct val="100000"/>
              </a:lnSpc>
              <a:spcBef>
                <a:spcPts val="0"/>
              </a:spcBef>
              <a:spcAft>
                <a:spcPts val="0"/>
              </a:spcAft>
              <a:buClrTx/>
              <a:buSzTx/>
              <a:buFontTx/>
              <a:buNone/>
              <a:tabLst/>
            </a:pPr>
            <a:r>
              <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rPr>
              <a:t>Equipe Web</a:t>
            </a:r>
          </a:p>
        </p:txBody>
      </p:sp>
      <p:sp>
        <p:nvSpPr>
          <p:cNvPr id="9" name="AutoShape 2" descr="undefined">
            <a:extLst>
              <a:ext uri="{FF2B5EF4-FFF2-40B4-BE49-F238E27FC236}">
                <a16:creationId xmlns:a16="http://schemas.microsoft.com/office/drawing/2014/main" id="{5F0F1D33-C660-4A04-B6D6-42E7A5C3F09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4" descr="undefined">
            <a:extLst>
              <a:ext uri="{FF2B5EF4-FFF2-40B4-BE49-F238E27FC236}">
                <a16:creationId xmlns:a16="http://schemas.microsoft.com/office/drawing/2014/main" id="{57301D68-BE41-5CE1-4ABD-D16F628DC882}"/>
              </a:ext>
            </a:extLst>
          </p:cNvPr>
          <p:cNvSpPr>
            <a:spLocks noChangeAspect="1" noChangeArrowheads="1"/>
          </p:cNvSpPr>
          <p:nvPr/>
        </p:nvSpPr>
        <p:spPr bwMode="auto">
          <a:xfrm>
            <a:off x="12192000" y="6858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4" name="Image 13" descr="Une image contenant Visage humain, personne, homme, habits&#10;&#10;Description générée automatiquement">
            <a:extLst>
              <a:ext uri="{FF2B5EF4-FFF2-40B4-BE49-F238E27FC236}">
                <a16:creationId xmlns:a16="http://schemas.microsoft.com/office/drawing/2014/main" id="{B14F3CAF-9AE7-5329-51E1-A175AEDC65D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57046" y="12061753"/>
            <a:ext cx="1596068" cy="1596068"/>
          </a:xfrm>
          <a:prstGeom prst="ellipse">
            <a:avLst/>
          </a:prstGeom>
        </p:spPr>
      </p:pic>
      <p:pic>
        <p:nvPicPr>
          <p:cNvPr id="15" name="Picture 2">
            <a:extLst>
              <a:ext uri="{FF2B5EF4-FFF2-40B4-BE49-F238E27FC236}">
                <a16:creationId xmlns:a16="http://schemas.microsoft.com/office/drawing/2014/main" id="{654C3565-C376-CA95-0188-56E49A36654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1B6F295-9639-F3B5-9347-662AEB5EA18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3797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9740982"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_Présentation du sujet de stage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15" name="ZoneTexte 14">
            <a:extLst>
              <a:ext uri="{FF2B5EF4-FFF2-40B4-BE49-F238E27FC236}">
                <a16:creationId xmlns:a16="http://schemas.microsoft.com/office/drawing/2014/main" id="{28A5F79A-7360-C152-E609-2DE7A7E3DC69}"/>
              </a:ext>
            </a:extLst>
          </p:cNvPr>
          <p:cNvSpPr txBox="1"/>
          <p:nvPr/>
        </p:nvSpPr>
        <p:spPr>
          <a:xfrm>
            <a:off x="939991" y="9873818"/>
            <a:ext cx="616701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b="0" dirty="0">
                <a:latin typeface="Supply Light" panose="00000400000000000000" pitchFamily="2" charset="0"/>
              </a:rPr>
              <a:t>Développés en 2014 et 2013</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Technologie C++</a:t>
            </a:r>
          </a:p>
        </p:txBody>
      </p:sp>
      <p:pic>
        <p:nvPicPr>
          <p:cNvPr id="3074" name="Picture 2" descr="GitHub - juce-framework/JUCE: JUCE is an open-source cross-platform C++  application framework for desktop and mobile applications, including VST,  VST3, AU, AUv3, LV2 and AAX audio plug-ins.">
            <a:extLst>
              <a:ext uri="{FF2B5EF4-FFF2-40B4-BE49-F238E27FC236}">
                <a16:creationId xmlns:a16="http://schemas.microsoft.com/office/drawing/2014/main" id="{7C509422-6F46-11C2-71CE-5892E303AE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644" y="10364961"/>
            <a:ext cx="1397957" cy="534779"/>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descr="Une image contenant cercle, Graphique, clipart, logo&#10;&#10;Description générée automatiquement">
            <a:extLst>
              <a:ext uri="{FF2B5EF4-FFF2-40B4-BE49-F238E27FC236}">
                <a16:creationId xmlns:a16="http://schemas.microsoft.com/office/drawing/2014/main" id="{C431ED85-0041-13ED-BC12-D073612D3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992" y="5219066"/>
            <a:ext cx="1875505" cy="1875505"/>
          </a:xfrm>
          <a:prstGeom prst="rect">
            <a:avLst/>
          </a:prstGeom>
        </p:spPr>
      </p:pic>
      <p:pic>
        <p:nvPicPr>
          <p:cNvPr id="19" name="Image 18" descr="Une image contenant Police, Graphique, logo, Turquoise&#10;&#10;Description générée automatiquement">
            <a:extLst>
              <a:ext uri="{FF2B5EF4-FFF2-40B4-BE49-F238E27FC236}">
                <a16:creationId xmlns:a16="http://schemas.microsoft.com/office/drawing/2014/main" id="{E1F24937-7109-93E4-2097-B903BF49E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121" y="6425483"/>
            <a:ext cx="1875505" cy="1875505"/>
          </a:xfrm>
          <a:prstGeom prst="rect">
            <a:avLst/>
          </a:prstGeom>
        </p:spPr>
      </p:pic>
      <p:pic>
        <p:nvPicPr>
          <p:cNvPr id="3082" name="Picture 10" descr="Website Logo PNG, Web Site Logos Free Download - Free Transparent PNG Logos  | Website logo, Website icon png, Logo site">
            <a:extLst>
              <a:ext uri="{FF2B5EF4-FFF2-40B4-BE49-F238E27FC236}">
                <a16:creationId xmlns:a16="http://schemas.microsoft.com/office/drawing/2014/main" id="{C840B6AC-2666-D0FE-1706-7F568C8D46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9124" y="5302200"/>
            <a:ext cx="3819201" cy="381920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29C6BFF2-3864-B8AC-986D-76042B066FB6}"/>
              </a:ext>
            </a:extLst>
          </p:cNvPr>
          <p:cNvSpPr txBox="1"/>
          <p:nvPr/>
        </p:nvSpPr>
        <p:spPr>
          <a:xfrm>
            <a:off x="16405218" y="8898120"/>
            <a:ext cx="616701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Interfaces Web</a:t>
            </a:r>
          </a:p>
        </p:txBody>
      </p:sp>
      <p:sp>
        <p:nvSpPr>
          <p:cNvPr id="22" name="ZoneTexte 21">
            <a:extLst>
              <a:ext uri="{FF2B5EF4-FFF2-40B4-BE49-F238E27FC236}">
                <a16:creationId xmlns:a16="http://schemas.microsoft.com/office/drawing/2014/main" id="{9C3BCAB6-1097-1B73-740A-99FD0FD9897A}"/>
              </a:ext>
            </a:extLst>
          </p:cNvPr>
          <p:cNvSpPr txBox="1"/>
          <p:nvPr/>
        </p:nvSpPr>
        <p:spPr>
          <a:xfrm>
            <a:off x="8672604" y="8864208"/>
            <a:ext cx="616701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Architecture modulaire</a:t>
            </a:r>
          </a:p>
        </p:txBody>
      </p:sp>
      <p:pic>
        <p:nvPicPr>
          <p:cNvPr id="24" name="Image 23">
            <a:extLst>
              <a:ext uri="{FF2B5EF4-FFF2-40B4-BE49-F238E27FC236}">
                <a16:creationId xmlns:a16="http://schemas.microsoft.com/office/drawing/2014/main" id="{43D29413-1339-3EEB-B953-A1DCC516AE64}"/>
              </a:ext>
            </a:extLst>
          </p:cNvPr>
          <p:cNvPicPr>
            <a:picLocks noChangeAspect="1"/>
          </p:cNvPicPr>
          <p:nvPr/>
        </p:nvPicPr>
        <p:blipFill>
          <a:blip r:embed="rId6"/>
          <a:stretch>
            <a:fillRect/>
          </a:stretch>
        </p:blipFill>
        <p:spPr>
          <a:xfrm>
            <a:off x="9803233" y="5181734"/>
            <a:ext cx="3905755" cy="3905755"/>
          </a:xfrm>
          <a:prstGeom prst="rect">
            <a:avLst/>
          </a:prstGeom>
        </p:spPr>
      </p:pic>
      <p:sp>
        <p:nvSpPr>
          <p:cNvPr id="27" name="ZoneTexte 26">
            <a:extLst>
              <a:ext uri="{FF2B5EF4-FFF2-40B4-BE49-F238E27FC236}">
                <a16:creationId xmlns:a16="http://schemas.microsoft.com/office/drawing/2014/main" id="{EA8F932F-31BD-8952-98A3-1BFF03950CEF}"/>
              </a:ext>
            </a:extLst>
          </p:cNvPr>
          <p:cNvSpPr txBox="1"/>
          <p:nvPr/>
        </p:nvSpPr>
        <p:spPr>
          <a:xfrm>
            <a:off x="939991" y="8836370"/>
            <a:ext cx="616701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Logiciels vieillissants</a:t>
            </a:r>
          </a:p>
        </p:txBody>
      </p:sp>
      <p:sp>
        <p:nvSpPr>
          <p:cNvPr id="31" name="ZoneTexte 30">
            <a:extLst>
              <a:ext uri="{FF2B5EF4-FFF2-40B4-BE49-F238E27FC236}">
                <a16:creationId xmlns:a16="http://schemas.microsoft.com/office/drawing/2014/main" id="{463A2D38-911D-EA8E-3D90-F8BA898785AD}"/>
              </a:ext>
            </a:extLst>
          </p:cNvPr>
          <p:cNvSpPr txBox="1"/>
          <p:nvPr/>
        </p:nvSpPr>
        <p:spPr>
          <a:xfrm>
            <a:off x="8672604" y="9930490"/>
            <a:ext cx="6167012"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Modules chargés à la volée</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1 module ASC, 1 module par instrument MCC</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b="0" dirty="0">
                <a:latin typeface="Supply Light" panose="00000400000000000000" pitchFamily="2" charset="0"/>
              </a:rPr>
              <a:t>Simplification d’UX, évolutivité…</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2" name="ZoneTexte 31">
            <a:extLst>
              <a:ext uri="{FF2B5EF4-FFF2-40B4-BE49-F238E27FC236}">
                <a16:creationId xmlns:a16="http://schemas.microsoft.com/office/drawing/2014/main" id="{D1E91379-5620-11A0-B5B5-9CDB99B2B08E}"/>
              </a:ext>
            </a:extLst>
          </p:cNvPr>
          <p:cNvSpPr txBox="1"/>
          <p:nvPr/>
        </p:nvSpPr>
        <p:spPr>
          <a:xfrm>
            <a:off x="16405217" y="9924338"/>
            <a:ext cx="7038791"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b="0" dirty="0">
                <a:latin typeface="Supply Light" panose="00000400000000000000" pitchFamily="2" charset="0"/>
              </a:rPr>
              <a:t>Efficacité</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b="0" dirty="0">
                <a:latin typeface="Supply Light" panose="00000400000000000000" pitchFamily="2" charset="0"/>
              </a:rPr>
              <a:t>Fonctionnalités simplifiées</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Séparer </a:t>
            </a: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bac</a:t>
            </a:r>
            <a:r>
              <a:rPr lang="fr-FR" b="0" dirty="0" err="1">
                <a:latin typeface="Supply Light" panose="00000400000000000000" pitchFamily="2" charset="0"/>
              </a:rPr>
              <a:t>k-end</a:t>
            </a:r>
            <a:r>
              <a:rPr lang="fr-FR" b="0" dirty="0">
                <a:latin typeface="Supply Light" panose="00000400000000000000" pitchFamily="2" charset="0"/>
              </a:rPr>
              <a:t> et </a:t>
            </a:r>
            <a:r>
              <a:rPr lang="fr-FR" b="0" dirty="0" err="1">
                <a:latin typeface="Supply Light" panose="00000400000000000000" pitchFamily="2" charset="0"/>
              </a:rPr>
              <a:t>front-end</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3" name="_Human centered…">
            <a:extLst>
              <a:ext uri="{FF2B5EF4-FFF2-40B4-BE49-F238E27FC236}">
                <a16:creationId xmlns:a16="http://schemas.microsoft.com/office/drawing/2014/main" id="{A24762B7-33C2-CB49-592E-DBA34199E2CC}"/>
              </a:ext>
            </a:extLst>
          </p:cNvPr>
          <p:cNvSpPr txBox="1"/>
          <p:nvPr/>
        </p:nvSpPr>
        <p:spPr>
          <a:xfrm>
            <a:off x="0" y="3177748"/>
            <a:ext cx="9744655"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_Enjeux de la mission</a:t>
            </a:r>
            <a:endParaRPr sz="5400" dirty="0">
              <a:latin typeface="Supply" panose="00000500000000000000" pitchFamily="2" charset="0"/>
            </a:endParaRPr>
          </a:p>
        </p:txBody>
      </p:sp>
      <p:pic>
        <p:nvPicPr>
          <p:cNvPr id="3" name="Picture 2">
            <a:extLst>
              <a:ext uri="{FF2B5EF4-FFF2-40B4-BE49-F238E27FC236}">
                <a16:creationId xmlns:a16="http://schemas.microsoft.com/office/drawing/2014/main" id="{D4F6DAF1-5A93-9585-F371-9FB86606DA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2BAD5CB-3554-00BA-ED37-25701884D4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2389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9740982"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_Présentation du sujet de stage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4" name="_Human centered…">
            <a:extLst>
              <a:ext uri="{FF2B5EF4-FFF2-40B4-BE49-F238E27FC236}">
                <a16:creationId xmlns:a16="http://schemas.microsoft.com/office/drawing/2014/main" id="{AC46E264-B404-0238-E8BB-5551580AC85B}"/>
              </a:ext>
            </a:extLst>
          </p:cNvPr>
          <p:cNvSpPr txBox="1"/>
          <p:nvPr/>
        </p:nvSpPr>
        <p:spPr>
          <a:xfrm>
            <a:off x="0" y="3177748"/>
            <a:ext cx="18048210"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_Présentation de l’architecture modulaire</a:t>
            </a:r>
            <a:endParaRPr sz="5400" dirty="0">
              <a:latin typeface="Supply" panose="00000500000000000000" pitchFamily="2" charset="0"/>
            </a:endParaRPr>
          </a:p>
        </p:txBody>
      </p:sp>
      <p:pic>
        <p:nvPicPr>
          <p:cNvPr id="5" name="Image 4" descr="Une image contenant texte, capture d’écran, diagramme, Rectangle&#10;&#10;Description générée automatiquement">
            <a:extLst>
              <a:ext uri="{FF2B5EF4-FFF2-40B4-BE49-F238E27FC236}">
                <a16:creationId xmlns:a16="http://schemas.microsoft.com/office/drawing/2014/main" id="{4E43D76F-5BD4-4CDA-7D77-70A2E5CBB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1725" y="4852936"/>
            <a:ext cx="7745375" cy="6525631"/>
          </a:xfrm>
          <a:prstGeom prst="rect">
            <a:avLst/>
          </a:prstGeom>
        </p:spPr>
      </p:pic>
      <p:pic>
        <p:nvPicPr>
          <p:cNvPr id="6" name="Image 5" descr="Une image contenant texte, capture d’écran, logiciel, Page web&#10;&#10;Description générée automatiquement">
            <a:extLst>
              <a:ext uri="{FF2B5EF4-FFF2-40B4-BE49-F238E27FC236}">
                <a16:creationId xmlns:a16="http://schemas.microsoft.com/office/drawing/2014/main" id="{68A1F271-2AAC-E90A-AF3B-3C1B4951E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55" y="4395341"/>
            <a:ext cx="11417068" cy="5951451"/>
          </a:xfrm>
          <a:prstGeom prst="rect">
            <a:avLst/>
          </a:prstGeom>
        </p:spPr>
      </p:pic>
      <p:sp>
        <p:nvSpPr>
          <p:cNvPr id="8" name="Rectangle 7">
            <a:extLst>
              <a:ext uri="{FF2B5EF4-FFF2-40B4-BE49-F238E27FC236}">
                <a16:creationId xmlns:a16="http://schemas.microsoft.com/office/drawing/2014/main" id="{63DE671B-9156-9A4C-F657-16C1B6F9A5CD}"/>
              </a:ext>
            </a:extLst>
          </p:cNvPr>
          <p:cNvSpPr/>
          <p:nvPr/>
        </p:nvSpPr>
        <p:spPr>
          <a:xfrm>
            <a:off x="478755" y="4682193"/>
            <a:ext cx="2340645" cy="5650523"/>
          </a:xfrm>
          <a:prstGeom prst="rect">
            <a:avLst/>
          </a:prstGeom>
          <a:noFill/>
          <a:ln w="508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ZoneTexte 9">
            <a:extLst>
              <a:ext uri="{FF2B5EF4-FFF2-40B4-BE49-F238E27FC236}">
                <a16:creationId xmlns:a16="http://schemas.microsoft.com/office/drawing/2014/main" id="{4FD1E922-718D-C378-C28A-86902F9F4F69}"/>
              </a:ext>
            </a:extLst>
          </p:cNvPr>
          <p:cNvSpPr txBox="1"/>
          <p:nvPr/>
        </p:nvSpPr>
        <p:spPr>
          <a:xfrm>
            <a:off x="478755" y="10719062"/>
            <a:ext cx="24051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Liste des m</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odules</a:t>
            </a:r>
          </a:p>
        </p:txBody>
      </p:sp>
      <p:cxnSp>
        <p:nvCxnSpPr>
          <p:cNvPr id="14" name="Connecteur droit avec flèche 13">
            <a:extLst>
              <a:ext uri="{FF2B5EF4-FFF2-40B4-BE49-F238E27FC236}">
                <a16:creationId xmlns:a16="http://schemas.microsoft.com/office/drawing/2014/main" id="{F840DBD9-6130-ACF9-E018-908D2646BBEF}"/>
              </a:ext>
            </a:extLst>
          </p:cNvPr>
          <p:cNvCxnSpPr>
            <a:cxnSpLocks/>
            <a:stCxn id="10" idx="0"/>
            <a:endCxn id="8" idx="2"/>
          </p:cNvCxnSpPr>
          <p:nvPr/>
        </p:nvCxnSpPr>
        <p:spPr>
          <a:xfrm flipH="1" flipV="1">
            <a:off x="1649078" y="10332716"/>
            <a:ext cx="32238" cy="38634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ZoneTexte 17">
            <a:extLst>
              <a:ext uri="{FF2B5EF4-FFF2-40B4-BE49-F238E27FC236}">
                <a16:creationId xmlns:a16="http://schemas.microsoft.com/office/drawing/2014/main" id="{7EAC2665-EB71-BB23-714F-01B397D2F4D2}"/>
              </a:ext>
            </a:extLst>
          </p:cNvPr>
          <p:cNvSpPr txBox="1"/>
          <p:nvPr/>
        </p:nvSpPr>
        <p:spPr>
          <a:xfrm>
            <a:off x="4696254" y="10722469"/>
            <a:ext cx="465847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Fenêtre affichant le module sélectionné</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cxnSp>
        <p:nvCxnSpPr>
          <p:cNvPr id="21" name="Connecteur droit avec flèche 20">
            <a:extLst>
              <a:ext uri="{FF2B5EF4-FFF2-40B4-BE49-F238E27FC236}">
                <a16:creationId xmlns:a16="http://schemas.microsoft.com/office/drawing/2014/main" id="{BD4A44E8-ED85-1B6D-C88D-7DB39C8D271C}"/>
              </a:ext>
            </a:extLst>
          </p:cNvPr>
          <p:cNvCxnSpPr>
            <a:cxnSpLocks/>
            <a:stCxn id="18" idx="0"/>
          </p:cNvCxnSpPr>
          <p:nvPr/>
        </p:nvCxnSpPr>
        <p:spPr>
          <a:xfrm flipV="1">
            <a:off x="7025491" y="10332716"/>
            <a:ext cx="0" cy="38975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Rectangle 27">
            <a:extLst>
              <a:ext uri="{FF2B5EF4-FFF2-40B4-BE49-F238E27FC236}">
                <a16:creationId xmlns:a16="http://schemas.microsoft.com/office/drawing/2014/main" id="{AEA57875-E0EA-1749-950F-7AFBA2591104}"/>
              </a:ext>
            </a:extLst>
          </p:cNvPr>
          <p:cNvSpPr/>
          <p:nvPr/>
        </p:nvSpPr>
        <p:spPr>
          <a:xfrm>
            <a:off x="2883877" y="4681029"/>
            <a:ext cx="9011946" cy="5650523"/>
          </a:xfrm>
          <a:prstGeom prst="rect">
            <a:avLst/>
          </a:prstGeom>
          <a:noFill/>
          <a:ln w="508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 name="Picture 2">
            <a:extLst>
              <a:ext uri="{FF2B5EF4-FFF2-40B4-BE49-F238E27FC236}">
                <a16:creationId xmlns:a16="http://schemas.microsoft.com/office/drawing/2014/main" id="{7AE0C086-1F97-C2F7-698C-BEB982ECC2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A6EA2E41-6169-0D1B-A72C-1059EE29CB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6E5FAF9-2936-268F-4C83-448BAC718DF5}"/>
              </a:ext>
            </a:extLst>
          </p:cNvPr>
          <p:cNvSpPr txBox="1"/>
          <p:nvPr/>
        </p:nvSpPr>
        <p:spPr>
          <a:xfrm>
            <a:off x="10328904" y="11607205"/>
            <a:ext cx="1305064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UCC</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 : </a:t>
            </a: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Unified</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 Control Center</a:t>
            </a:r>
          </a:p>
          <a:p>
            <a:pPr marL="0" marR="0" indent="0" algn="l" defTabSz="825500" rtl="0" fontAlgn="auto" latinLnBrk="0" hangingPunct="0">
              <a:lnSpc>
                <a:spcPct val="100000"/>
              </a:lnSpc>
              <a:spcBef>
                <a:spcPts val="0"/>
              </a:spcBef>
              <a:spcAft>
                <a:spcPts val="0"/>
              </a:spcAft>
              <a:buClrTx/>
              <a:buSzTx/>
              <a:buFontTx/>
              <a:buNone/>
              <a:tabLst/>
            </a:pPr>
            <a:r>
              <a:rPr lang="fr-FR" b="0" dirty="0" err="1">
                <a:latin typeface="Supply" panose="00000500000000000000" pitchFamily="2" charset="0"/>
              </a:rPr>
              <a:t>GeMAPS</a:t>
            </a:r>
            <a:r>
              <a:rPr lang="fr-FR" b="0" dirty="0">
                <a:latin typeface="Supply Light" panose="00000400000000000000" pitchFamily="2" charset="0"/>
              </a:rPr>
              <a:t> : </a:t>
            </a:r>
            <a:r>
              <a:rPr lang="fr-FR" b="0" dirty="0" err="1">
                <a:latin typeface="Supply Light" panose="00000400000000000000" pitchFamily="2" charset="0"/>
              </a:rPr>
              <a:t>Generic</a:t>
            </a:r>
            <a:r>
              <a:rPr lang="fr-FR" b="0" dirty="0">
                <a:latin typeface="Supply Light" panose="00000400000000000000" pitchFamily="2" charset="0"/>
              </a:rPr>
              <a:t> </a:t>
            </a:r>
            <a:r>
              <a:rPr lang="fr-FR" b="0" dirty="0" err="1">
                <a:latin typeface="Supply Light" panose="00000400000000000000" pitchFamily="2" charset="0"/>
              </a:rPr>
              <a:t>Modular</a:t>
            </a:r>
            <a:r>
              <a:rPr lang="fr-FR" b="0" dirty="0">
                <a:latin typeface="Supply Light" panose="00000400000000000000" pitchFamily="2" charset="0"/>
              </a:rPr>
              <a:t> Application </a:t>
            </a:r>
            <a:r>
              <a:rPr lang="fr-FR" b="0" dirty="0" err="1">
                <a:latin typeface="Supply Light" panose="00000400000000000000" pitchFamily="2" charset="0"/>
              </a:rPr>
              <a:t>with</a:t>
            </a:r>
            <a:r>
              <a:rPr lang="fr-FR" b="0" dirty="0">
                <a:latin typeface="Supply Light" panose="00000400000000000000" pitchFamily="2" charset="0"/>
              </a:rPr>
              <a:t> </a:t>
            </a:r>
            <a:r>
              <a:rPr lang="fr-FR" b="0" dirty="0" err="1">
                <a:latin typeface="Supply Light" panose="00000400000000000000" pitchFamily="2" charset="0"/>
              </a:rPr>
              <a:t>Pluggable</a:t>
            </a:r>
            <a:r>
              <a:rPr lang="fr-FR" b="0" dirty="0">
                <a:latin typeface="Supply Light" panose="00000400000000000000" pitchFamily="2" charset="0"/>
              </a:rPr>
              <a:t> Services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Tree>
    <p:extLst>
      <p:ext uri="{BB962C8B-B14F-4D97-AF65-F5344CB8AC3E}">
        <p14:creationId xmlns:p14="http://schemas.microsoft.com/office/powerpoint/2010/main" val="34138975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3112564"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de l’existant</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0990188"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a:t>
            </a:r>
            <a:endParaRPr sz="5400" dirty="0">
              <a:latin typeface="Supply" panose="00000500000000000000" pitchFamily="2" charset="0"/>
            </a:endParaRPr>
          </a:p>
        </p:txBody>
      </p:sp>
      <p:pic>
        <p:nvPicPr>
          <p:cNvPr id="6" name="Image 5" descr="Une image contenant texte, capture d’écran, logiciel, Page web&#10;&#10;Description générée automatiquement">
            <a:extLst>
              <a:ext uri="{FF2B5EF4-FFF2-40B4-BE49-F238E27FC236}">
                <a16:creationId xmlns:a16="http://schemas.microsoft.com/office/drawing/2014/main" id="{540732F9-29D4-2AB2-B505-764D4AD8A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93" y="4439814"/>
            <a:ext cx="10990188" cy="7876494"/>
          </a:xfrm>
          <a:prstGeom prst="rect">
            <a:avLst/>
          </a:prstGeom>
        </p:spPr>
      </p:pic>
      <p:cxnSp>
        <p:nvCxnSpPr>
          <p:cNvPr id="11" name="Connecteur droit avec flèche 10">
            <a:extLst>
              <a:ext uri="{FF2B5EF4-FFF2-40B4-BE49-F238E27FC236}">
                <a16:creationId xmlns:a16="http://schemas.microsoft.com/office/drawing/2014/main" id="{BB44AF33-EE5E-D026-8B83-C8BC21D095A6}"/>
              </a:ext>
            </a:extLst>
          </p:cNvPr>
          <p:cNvCxnSpPr>
            <a:cxnSpLocks/>
          </p:cNvCxnSpPr>
          <p:nvPr/>
        </p:nvCxnSpPr>
        <p:spPr>
          <a:xfrm>
            <a:off x="11307781" y="5118606"/>
            <a:ext cx="2734866"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pic>
        <p:nvPicPr>
          <p:cNvPr id="16" name="Image 15">
            <a:extLst>
              <a:ext uri="{FF2B5EF4-FFF2-40B4-BE49-F238E27FC236}">
                <a16:creationId xmlns:a16="http://schemas.microsoft.com/office/drawing/2014/main" id="{DDA5F69E-AAC7-CBD5-5D60-88732FC5F289}"/>
              </a:ext>
            </a:extLst>
          </p:cNvPr>
          <p:cNvPicPr>
            <a:picLocks noChangeAspect="1"/>
          </p:cNvPicPr>
          <p:nvPr/>
        </p:nvPicPr>
        <p:blipFill>
          <a:blip r:embed="rId3"/>
          <a:stretch>
            <a:fillRect/>
          </a:stretch>
        </p:blipFill>
        <p:spPr>
          <a:xfrm>
            <a:off x="14274455" y="4625619"/>
            <a:ext cx="6482257" cy="985974"/>
          </a:xfrm>
          <a:prstGeom prst="rect">
            <a:avLst/>
          </a:prstGeom>
        </p:spPr>
      </p:pic>
      <p:cxnSp>
        <p:nvCxnSpPr>
          <p:cNvPr id="17" name="Connecteur droit avec flèche 16">
            <a:extLst>
              <a:ext uri="{FF2B5EF4-FFF2-40B4-BE49-F238E27FC236}">
                <a16:creationId xmlns:a16="http://schemas.microsoft.com/office/drawing/2014/main" id="{3C9BC110-D526-88AC-AB71-362B351C3C0D}"/>
              </a:ext>
            </a:extLst>
          </p:cNvPr>
          <p:cNvCxnSpPr>
            <a:cxnSpLocks/>
          </p:cNvCxnSpPr>
          <p:nvPr/>
        </p:nvCxnSpPr>
        <p:spPr>
          <a:xfrm>
            <a:off x="11307781" y="6613888"/>
            <a:ext cx="2734866"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19" name="Connecteur droit avec flèche 18">
            <a:extLst>
              <a:ext uri="{FF2B5EF4-FFF2-40B4-BE49-F238E27FC236}">
                <a16:creationId xmlns:a16="http://schemas.microsoft.com/office/drawing/2014/main" id="{FEA7D899-31B4-D4FA-A6F5-330F4D3E920E}"/>
              </a:ext>
            </a:extLst>
          </p:cNvPr>
          <p:cNvCxnSpPr>
            <a:cxnSpLocks/>
          </p:cNvCxnSpPr>
          <p:nvPr/>
        </p:nvCxnSpPr>
        <p:spPr>
          <a:xfrm>
            <a:off x="11307781" y="8184361"/>
            <a:ext cx="7039371"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Connecteur droit avec flèche 20">
            <a:extLst>
              <a:ext uri="{FF2B5EF4-FFF2-40B4-BE49-F238E27FC236}">
                <a16:creationId xmlns:a16="http://schemas.microsoft.com/office/drawing/2014/main" id="{2635CCC2-444B-DEA5-FCCF-0A2D3F63A788}"/>
              </a:ext>
            </a:extLst>
          </p:cNvPr>
          <p:cNvCxnSpPr>
            <a:cxnSpLocks/>
          </p:cNvCxnSpPr>
          <p:nvPr/>
        </p:nvCxnSpPr>
        <p:spPr>
          <a:xfrm>
            <a:off x="11307781" y="9742501"/>
            <a:ext cx="1699718"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pic>
        <p:nvPicPr>
          <p:cNvPr id="24" name="Image 23">
            <a:extLst>
              <a:ext uri="{FF2B5EF4-FFF2-40B4-BE49-F238E27FC236}">
                <a16:creationId xmlns:a16="http://schemas.microsoft.com/office/drawing/2014/main" id="{039253A6-6949-0550-4337-F4D376F80898}"/>
              </a:ext>
            </a:extLst>
          </p:cNvPr>
          <p:cNvPicPr>
            <a:picLocks noChangeAspect="1"/>
          </p:cNvPicPr>
          <p:nvPr/>
        </p:nvPicPr>
        <p:blipFill>
          <a:blip r:embed="rId4"/>
          <a:stretch>
            <a:fillRect/>
          </a:stretch>
        </p:blipFill>
        <p:spPr>
          <a:xfrm>
            <a:off x="14274455" y="6068987"/>
            <a:ext cx="6482257" cy="1013175"/>
          </a:xfrm>
          <a:prstGeom prst="rect">
            <a:avLst/>
          </a:prstGeom>
        </p:spPr>
      </p:pic>
      <p:pic>
        <p:nvPicPr>
          <p:cNvPr id="26" name="Image 25">
            <a:extLst>
              <a:ext uri="{FF2B5EF4-FFF2-40B4-BE49-F238E27FC236}">
                <a16:creationId xmlns:a16="http://schemas.microsoft.com/office/drawing/2014/main" id="{8C0BEFF6-9F46-3F5A-2079-BFCEB2F34A38}"/>
              </a:ext>
            </a:extLst>
          </p:cNvPr>
          <p:cNvPicPr>
            <a:picLocks noChangeAspect="1"/>
          </p:cNvPicPr>
          <p:nvPr/>
        </p:nvPicPr>
        <p:blipFill>
          <a:blip r:embed="rId5"/>
          <a:stretch>
            <a:fillRect/>
          </a:stretch>
        </p:blipFill>
        <p:spPr>
          <a:xfrm>
            <a:off x="18347152" y="7539556"/>
            <a:ext cx="5099024" cy="4555829"/>
          </a:xfrm>
          <a:prstGeom prst="rect">
            <a:avLst/>
          </a:prstGeom>
        </p:spPr>
      </p:pic>
      <p:sp>
        <p:nvSpPr>
          <p:cNvPr id="31" name="ZoneTexte 30">
            <a:extLst>
              <a:ext uri="{FF2B5EF4-FFF2-40B4-BE49-F238E27FC236}">
                <a16:creationId xmlns:a16="http://schemas.microsoft.com/office/drawing/2014/main" id="{4DD9661B-5FCE-8C40-CD8B-255702800B51}"/>
              </a:ext>
            </a:extLst>
          </p:cNvPr>
          <p:cNvSpPr txBox="1"/>
          <p:nvPr/>
        </p:nvSpPr>
        <p:spPr>
          <a:xfrm>
            <a:off x="20878195" y="4619270"/>
            <a:ext cx="34729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_Installer des produits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2" name="ZoneTexte 31">
            <a:extLst>
              <a:ext uri="{FF2B5EF4-FFF2-40B4-BE49-F238E27FC236}">
                <a16:creationId xmlns:a16="http://schemas.microsoft.com/office/drawing/2014/main" id="{0C0E13E7-B759-B68A-B964-919A31FC28AD}"/>
              </a:ext>
            </a:extLst>
          </p:cNvPr>
          <p:cNvSpPr txBox="1"/>
          <p:nvPr/>
        </p:nvSpPr>
        <p:spPr>
          <a:xfrm>
            <a:off x="20878194" y="6079413"/>
            <a:ext cx="34729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_Gérer ses licences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3" name="ZoneTexte 32">
            <a:extLst>
              <a:ext uri="{FF2B5EF4-FFF2-40B4-BE49-F238E27FC236}">
                <a16:creationId xmlns:a16="http://schemas.microsoft.com/office/drawing/2014/main" id="{2606ACA7-962B-D41D-62C9-21832C082363}"/>
              </a:ext>
            </a:extLst>
          </p:cNvPr>
          <p:cNvSpPr txBox="1"/>
          <p:nvPr/>
        </p:nvSpPr>
        <p:spPr>
          <a:xfrm>
            <a:off x="18145313" y="12095385"/>
            <a:ext cx="5690269"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_Page de détails produits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pic>
        <p:nvPicPr>
          <p:cNvPr id="4" name="Image 3">
            <a:extLst>
              <a:ext uri="{FF2B5EF4-FFF2-40B4-BE49-F238E27FC236}">
                <a16:creationId xmlns:a16="http://schemas.microsoft.com/office/drawing/2014/main" id="{AB99DF5E-7456-21A0-3302-01577E036F1D}"/>
              </a:ext>
            </a:extLst>
          </p:cNvPr>
          <p:cNvPicPr>
            <a:picLocks noChangeAspect="1"/>
          </p:cNvPicPr>
          <p:nvPr/>
        </p:nvPicPr>
        <p:blipFill>
          <a:blip r:embed="rId6"/>
          <a:stretch>
            <a:fillRect/>
          </a:stretch>
        </p:blipFill>
        <p:spPr>
          <a:xfrm>
            <a:off x="13007499" y="8405483"/>
            <a:ext cx="2995610" cy="3484865"/>
          </a:xfrm>
          <a:prstGeom prst="rect">
            <a:avLst/>
          </a:prstGeom>
        </p:spPr>
      </p:pic>
      <p:sp>
        <p:nvSpPr>
          <p:cNvPr id="8" name="ZoneTexte 7">
            <a:extLst>
              <a:ext uri="{FF2B5EF4-FFF2-40B4-BE49-F238E27FC236}">
                <a16:creationId xmlns:a16="http://schemas.microsoft.com/office/drawing/2014/main" id="{BEB6904A-9E51-AB9C-033B-B88200ED8B22}"/>
              </a:ext>
            </a:extLst>
          </p:cNvPr>
          <p:cNvSpPr txBox="1"/>
          <p:nvPr/>
        </p:nvSpPr>
        <p:spPr>
          <a:xfrm>
            <a:off x="11307781" y="11815974"/>
            <a:ext cx="616298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_Gestion des autorisations en arrière-plan</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pic>
        <p:nvPicPr>
          <p:cNvPr id="10" name="Picture 2">
            <a:extLst>
              <a:ext uri="{FF2B5EF4-FFF2-40B4-BE49-F238E27FC236}">
                <a16:creationId xmlns:a16="http://schemas.microsoft.com/office/drawing/2014/main" id="{90B6EA43-A7E4-01CA-4B90-15F0A0FDD2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72E22D25-E122-2017-15D7-BE2A0FAE5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096779"/>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483</TotalTime>
  <Words>1557</Words>
  <Application>Microsoft Office PowerPoint</Application>
  <PresentationFormat>Personnalisé</PresentationFormat>
  <Paragraphs>378</Paragraphs>
  <Slides>38</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38</vt:i4>
      </vt:variant>
    </vt:vector>
  </HeadingPairs>
  <TitlesOfParts>
    <vt:vector size="48" baseType="lpstr">
      <vt:lpstr>Aptos Display</vt:lpstr>
      <vt:lpstr>Arial</vt:lpstr>
      <vt:lpstr>Consolas</vt:lpstr>
      <vt:lpstr>Helvetica Neue</vt:lpstr>
      <vt:lpstr>Helvetica Neue Light</vt:lpstr>
      <vt:lpstr>Supply</vt:lpstr>
      <vt:lpstr>Supply Light</vt:lpstr>
      <vt:lpstr>Supply-Light</vt:lpstr>
      <vt:lpstr>Supply-Medium</vt:lpstr>
      <vt:lpstr>White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greynaert</dc:creator>
  <cp:lastModifiedBy>Colin Thomas</cp:lastModifiedBy>
  <cp:revision>15</cp:revision>
  <dcterms:modified xsi:type="dcterms:W3CDTF">2024-05-22T15:07:40Z</dcterms:modified>
</cp:coreProperties>
</file>